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8"/>
  </p:notesMasterIdLst>
  <p:sldIdLst>
    <p:sldId id="726" r:id="rId3"/>
    <p:sldId id="1811" r:id="rId4"/>
    <p:sldId id="2245" r:id="rId5"/>
    <p:sldId id="1800" r:id="rId6"/>
    <p:sldId id="1776" r:id="rId7"/>
    <p:sldId id="1777" r:id="rId8"/>
    <p:sldId id="1778" r:id="rId9"/>
    <p:sldId id="1779" r:id="rId10"/>
    <p:sldId id="2244" r:id="rId11"/>
    <p:sldId id="1780" r:id="rId12"/>
    <p:sldId id="1781" r:id="rId13"/>
    <p:sldId id="1801" r:id="rId14"/>
    <p:sldId id="1802" r:id="rId15"/>
    <p:sldId id="1803" r:id="rId16"/>
    <p:sldId id="1795" r:id="rId17"/>
    <p:sldId id="1796" r:id="rId18"/>
    <p:sldId id="1804" r:id="rId19"/>
    <p:sldId id="1805" r:id="rId20"/>
    <p:sldId id="1788" r:id="rId21"/>
    <p:sldId id="1789" r:id="rId22"/>
    <p:sldId id="1806" r:id="rId23"/>
    <p:sldId id="1791" r:id="rId24"/>
    <p:sldId id="1792" r:id="rId25"/>
    <p:sldId id="2247" r:id="rId26"/>
    <p:sldId id="2241" r:id="rId27"/>
    <p:sldId id="1783" r:id="rId28"/>
    <p:sldId id="1784" r:id="rId29"/>
    <p:sldId id="1785" r:id="rId30"/>
    <p:sldId id="1766" r:id="rId31"/>
    <p:sldId id="2242" r:id="rId32"/>
    <p:sldId id="1767" r:id="rId33"/>
    <p:sldId id="2243" r:id="rId34"/>
    <p:sldId id="1808" r:id="rId35"/>
    <p:sldId id="1775" r:id="rId36"/>
    <p:sldId id="202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7001" autoAdjust="0"/>
    <p:restoredTop sz="94660"/>
  </p:normalViewPr>
  <p:slideViewPr>
    <p:cSldViewPr snapToGrid="0">
      <p:cViewPr varScale="1">
        <p:scale>
          <a:sx n="64" d="100"/>
          <a:sy n="64" d="100"/>
        </p:scale>
        <p:origin x="1032" y="40"/>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D8F4D-B7A9-47A4-B94C-088625742BEE}" type="datetimeFigureOut">
              <a:rPr lang="en-US" smtClean="0"/>
              <a:t>10/18/2023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C033D3-5084-473C-AC66-2DAB14355DE6}" type="slidenum">
              <a:rPr lang="en-US" smtClean="0"/>
              <a:t>‹#›</a:t>
            </a:fld>
            <a:endParaRPr lang="en-US"/>
          </a:p>
        </p:txBody>
      </p:sp>
    </p:spTree>
    <p:extLst>
      <p:ext uri="{BB962C8B-B14F-4D97-AF65-F5344CB8AC3E}">
        <p14:creationId xmlns:p14="http://schemas.microsoft.com/office/powerpoint/2010/main" val="363883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87b1582c9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87b1582c9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01700B3-56D5-4CD0-9DC8-E79C222A1D96}" type="datetime1">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36024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5DED6E-5D55-4976-B823-67B1645B8743}" type="datetime1">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541427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948732-0D0E-44C0-AC0A-3B0C5D26FCE2}" type="datetime1">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439024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614517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995506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45194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010743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255636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32313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43357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96386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75A83C-2473-48B8-974F-D7A62AF3FD20}" type="datetime1">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9676395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978198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745956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82777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D3B34B2-B851-44AD-85AC-B2BEA938E881}" type="datetime1">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7976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8AA0991-E6DF-422A-B88F-4F5949CD97E7}" type="datetime1">
              <a:rPr lang="en-US" smtClean="0"/>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91574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EC41A41-E9FA-4B22-8610-4AF5B4B85F1A}" type="datetime1">
              <a:rPr lang="en-US" smtClean="0"/>
              <a:t>10/18/2023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814145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0523DF-C693-4B25-9508-C04906E105F8}" type="datetime1">
              <a:rPr lang="en-US" smtClean="0"/>
              <a:t>10/18/2023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577638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EA731-CE58-4975-ACCD-1189B7755D49}" type="datetime1">
              <a:rPr lang="en-US" smtClean="0"/>
              <a:t>10/18/2023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348001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F7FA62-7233-473D-87D1-BC96ABEC6B47}" type="datetime1">
              <a:rPr lang="en-US" smtClean="0"/>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481839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4055F7-6E5F-4658-A3E9-54BE2DA10064}" type="datetime1">
              <a:rPr lang="en-US" smtClean="0"/>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664727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C09423-E255-4B4C-BFD9-AE9CE400864B}" type="datetime1">
              <a:rPr lang="en-US" smtClean="0"/>
              <a:t>10/18/2023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7C6A6E-F6BB-4697-B856-8A66036D8304}" type="slidenum">
              <a:rPr lang="en-US" smtClean="0"/>
              <a:t>‹#›</a:t>
            </a:fld>
            <a:endParaRPr lang="en-US"/>
          </a:p>
        </p:txBody>
      </p:sp>
    </p:spTree>
    <p:extLst>
      <p:ext uri="{BB962C8B-B14F-4D97-AF65-F5344CB8AC3E}">
        <p14:creationId xmlns:p14="http://schemas.microsoft.com/office/powerpoint/2010/main" val="2661569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3694984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79" y="365126"/>
            <a:ext cx="11925701" cy="395270"/>
          </a:xfrm>
        </p:spPr>
        <p:txBody>
          <a:bodyPr>
            <a:normAutofit fontScale="90000"/>
          </a:bodyPr>
          <a:lstStyle/>
          <a:p>
            <a:r>
              <a:rPr lang="en-US" dirty="0"/>
              <a:t>Agenda for GEOG260/360 GIS &amp; Land Change Models</a:t>
            </a:r>
          </a:p>
        </p:txBody>
      </p:sp>
      <p:sp>
        <p:nvSpPr>
          <p:cNvPr id="3" name="Content Placeholder 2"/>
          <p:cNvSpPr>
            <a:spLocks noGrp="1"/>
          </p:cNvSpPr>
          <p:nvPr>
            <p:ph idx="1"/>
          </p:nvPr>
        </p:nvSpPr>
        <p:spPr>
          <a:xfrm>
            <a:off x="0" y="760396"/>
            <a:ext cx="12191999" cy="6097604"/>
          </a:xfrm>
        </p:spPr>
        <p:txBody>
          <a:bodyPr>
            <a:normAutofit/>
          </a:bodyPr>
          <a:lstStyle/>
          <a:p>
            <a:pPr marL="0" indent="0">
              <a:buNone/>
            </a:pPr>
            <a:r>
              <a:rPr lang="en-US" dirty="0"/>
              <a:t>October 18</a:t>
            </a:r>
          </a:p>
          <a:p>
            <a:pPr marL="457200" lvl="1" indent="0">
              <a:buNone/>
            </a:pPr>
            <a:r>
              <a:rPr lang="en-US" dirty="0"/>
              <a:t>Get instructions for Assignment 7</a:t>
            </a:r>
          </a:p>
          <a:p>
            <a:pPr marL="0" indent="0">
              <a:buNone/>
            </a:pPr>
            <a:r>
              <a:rPr lang="en-US" dirty="0"/>
              <a:t>October 23</a:t>
            </a:r>
          </a:p>
          <a:p>
            <a:pPr marL="457200" lvl="1" indent="0">
              <a:buNone/>
            </a:pPr>
            <a:r>
              <a:rPr lang="en-US" dirty="0"/>
              <a:t>Discuss Assignment 7</a:t>
            </a:r>
          </a:p>
          <a:p>
            <a:pPr marL="0" indent="0">
              <a:buNone/>
            </a:pPr>
            <a:r>
              <a:rPr lang="en-US" dirty="0"/>
              <a:t>October 25</a:t>
            </a:r>
          </a:p>
          <a:p>
            <a:pPr marL="457200" lvl="1" indent="0">
              <a:buNone/>
            </a:pPr>
            <a:r>
              <a:rPr lang="en-US" dirty="0"/>
              <a:t>Submit Assignment 7 by 4pm on Canvas</a:t>
            </a:r>
          </a:p>
          <a:p>
            <a:pPr marL="457200" lvl="1" indent="0">
              <a:buNone/>
            </a:pPr>
            <a:r>
              <a:rPr lang="en-US" dirty="0"/>
              <a:t>Get instructions for Assignment 8</a:t>
            </a:r>
          </a:p>
          <a:p>
            <a:pPr marL="0" indent="0">
              <a:buNone/>
            </a:pPr>
            <a:r>
              <a:rPr lang="en-US" dirty="0"/>
              <a:t>October 30</a:t>
            </a:r>
          </a:p>
          <a:p>
            <a:pPr marL="457200" lvl="1" indent="0">
              <a:buNone/>
            </a:pPr>
            <a:r>
              <a:rPr lang="en-US" dirty="0"/>
              <a:t>Discuss Assignment 8</a:t>
            </a:r>
          </a:p>
          <a:p>
            <a:pPr marL="0" indent="0">
              <a:buNone/>
            </a:pPr>
            <a:r>
              <a:rPr lang="en-US" dirty="0"/>
              <a:t>November 1</a:t>
            </a:r>
          </a:p>
          <a:p>
            <a:pPr marL="457200" lvl="1" indent="0">
              <a:buNone/>
            </a:pPr>
            <a:r>
              <a:rPr lang="en-US" dirty="0"/>
              <a:t>Submit Assignment 8 by 4pm on Canvas</a:t>
            </a:r>
          </a:p>
          <a:p>
            <a:pPr marL="457200" lvl="1" indent="0">
              <a:buNone/>
            </a:pPr>
            <a:r>
              <a:rPr lang="en-US" dirty="0"/>
              <a:t>Get instructions for Project Proposal</a:t>
            </a:r>
          </a:p>
        </p:txBody>
      </p:sp>
      <p:sp>
        <p:nvSpPr>
          <p:cNvPr id="4" name="Slide Number Placeholder 3"/>
          <p:cNvSpPr>
            <a:spLocks noGrp="1"/>
          </p:cNvSpPr>
          <p:nvPr>
            <p:ph type="sldNum" sz="quarter" idx="12"/>
          </p:nvPr>
        </p:nvSpPr>
        <p:spPr/>
        <p:txBody>
          <a:bodyPr/>
          <a:lstStyle/>
          <a:p>
            <a:fld id="{D47C6A6E-F6BB-4697-B856-8A66036D8304}" type="slidenum">
              <a:rPr lang="en-US" smtClean="0"/>
              <a:t>1</a:t>
            </a:fld>
            <a:endParaRPr lang="en-US"/>
          </a:p>
        </p:txBody>
      </p:sp>
    </p:spTree>
    <p:extLst>
      <p:ext uri="{BB962C8B-B14F-4D97-AF65-F5344CB8AC3E}">
        <p14:creationId xmlns:p14="http://schemas.microsoft.com/office/powerpoint/2010/main" val="2317816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Basis is Land Cover built for second run</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10</a:t>
            </a:fld>
            <a:endParaRPr lang="en-US"/>
          </a:p>
        </p:txBody>
      </p:sp>
    </p:spTree>
    <p:extLst>
      <p:ext uri="{BB962C8B-B14F-4D97-AF65-F5344CB8AC3E}">
        <p14:creationId xmlns:p14="http://schemas.microsoft.com/office/powerpoint/2010/main" val="928261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Basis is Land Cover built for second run</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11</a:t>
            </a:fld>
            <a:endParaRPr lang="en-US"/>
          </a:p>
        </p:txBody>
      </p:sp>
    </p:spTree>
    <p:extLst>
      <p:ext uri="{BB962C8B-B14F-4D97-AF65-F5344CB8AC3E}">
        <p14:creationId xmlns:p14="http://schemas.microsoft.com/office/powerpoint/2010/main" val="685008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Basis Layer type: Land cover for second run</a:t>
            </a:r>
          </a:p>
        </p:txBody>
      </p:sp>
      <p:pic>
        <p:nvPicPr>
          <p:cNvPr id="5" name="Content Placeholder 4"/>
          <p:cNvPicPr>
            <a:picLocks noGrp="1" noChangeAspect="1"/>
          </p:cNvPicPr>
          <p:nvPr>
            <p:ph idx="1"/>
          </p:nvPr>
        </p:nvPicPr>
        <p:blipFill>
          <a:blip r:embed="rId2"/>
          <a:stretch>
            <a:fillRect/>
          </a:stretch>
        </p:blipFill>
        <p:spPr>
          <a:xfrm>
            <a:off x="770467" y="886026"/>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12</a:t>
            </a:fld>
            <a:endParaRPr lang="en-US"/>
          </a:p>
        </p:txBody>
      </p:sp>
    </p:spTree>
    <p:extLst>
      <p:ext uri="{BB962C8B-B14F-4D97-AF65-F5344CB8AC3E}">
        <p14:creationId xmlns:p14="http://schemas.microsoft.com/office/powerpoint/2010/main" val="3780019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Logistic Regression without Sampling</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13</a:t>
            </a:fld>
            <a:endParaRPr lang="en-US"/>
          </a:p>
        </p:txBody>
      </p:sp>
    </p:spTree>
    <p:extLst>
      <p:ext uri="{BB962C8B-B14F-4D97-AF65-F5344CB8AC3E}">
        <p14:creationId xmlns:p14="http://schemas.microsoft.com/office/powerpoint/2010/main" val="1274182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2" name="Title 1"/>
          <p:cNvSpPr>
            <a:spLocks noGrp="1"/>
          </p:cNvSpPr>
          <p:nvPr>
            <p:ph type="title"/>
          </p:nvPr>
        </p:nvSpPr>
        <p:spPr>
          <a:xfrm>
            <a:off x="838200" y="365126"/>
            <a:ext cx="10515600" cy="379513"/>
          </a:xfrm>
        </p:spPr>
        <p:txBody>
          <a:bodyPr>
            <a:normAutofit fontScale="90000"/>
          </a:bodyPr>
          <a:lstStyle/>
          <a:p>
            <a:r>
              <a:rPr lang="en-US" dirty="0"/>
              <a:t>Put elevation in Planning Tab to give incentive to allocate change on high elevations</a:t>
            </a:r>
          </a:p>
        </p:txBody>
      </p:sp>
      <p:sp>
        <p:nvSpPr>
          <p:cNvPr id="4" name="Slide Number Placeholder 3"/>
          <p:cNvSpPr>
            <a:spLocks noGrp="1"/>
          </p:cNvSpPr>
          <p:nvPr>
            <p:ph type="sldNum" sz="quarter" idx="12"/>
          </p:nvPr>
        </p:nvSpPr>
        <p:spPr/>
        <p:txBody>
          <a:bodyPr/>
          <a:lstStyle/>
          <a:p>
            <a:fld id="{D47C6A6E-F6BB-4697-B856-8A66036D8304}" type="slidenum">
              <a:rPr lang="en-US" smtClean="0"/>
              <a:t>14</a:t>
            </a:fld>
            <a:endParaRPr lang="en-US"/>
          </a:p>
        </p:txBody>
      </p:sp>
    </p:spTree>
    <p:extLst>
      <p:ext uri="{BB962C8B-B14F-4D97-AF65-F5344CB8AC3E}">
        <p14:creationId xmlns:p14="http://schemas.microsoft.com/office/powerpoint/2010/main" val="1334934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401646" y="644893"/>
            <a:ext cx="7049894" cy="6076582"/>
          </a:xfrm>
          <a:prstGeom prst="rect">
            <a:avLst/>
          </a:prstGeom>
        </p:spPr>
      </p:pic>
      <p:sp>
        <p:nvSpPr>
          <p:cNvPr id="2" name="Title 1"/>
          <p:cNvSpPr>
            <a:spLocks noGrp="1"/>
          </p:cNvSpPr>
          <p:nvPr>
            <p:ph type="title"/>
          </p:nvPr>
        </p:nvSpPr>
        <p:spPr>
          <a:xfrm>
            <a:off x="838200" y="365126"/>
            <a:ext cx="10515600" cy="379513"/>
          </a:xfrm>
        </p:spPr>
        <p:txBody>
          <a:bodyPr>
            <a:normAutofit fontScale="90000"/>
          </a:bodyPr>
          <a:lstStyle/>
          <a:p>
            <a:r>
              <a:rPr lang="en-US" dirty="0"/>
              <a:t>Make an incentive to build on higher elevations</a:t>
            </a:r>
          </a:p>
        </p:txBody>
      </p:sp>
      <p:sp>
        <p:nvSpPr>
          <p:cNvPr id="4" name="Slide Number Placeholder 3"/>
          <p:cNvSpPr>
            <a:spLocks noGrp="1"/>
          </p:cNvSpPr>
          <p:nvPr>
            <p:ph type="sldNum" sz="quarter" idx="12"/>
          </p:nvPr>
        </p:nvSpPr>
        <p:spPr/>
        <p:txBody>
          <a:bodyPr/>
          <a:lstStyle/>
          <a:p>
            <a:fld id="{D47C6A6E-F6BB-4697-B856-8A66036D8304}" type="slidenum">
              <a:rPr lang="en-US" smtClean="0"/>
              <a:t>15</a:t>
            </a:fld>
            <a:endParaRPr lang="en-US"/>
          </a:p>
        </p:txBody>
      </p:sp>
    </p:spTree>
    <p:extLst>
      <p:ext uri="{BB962C8B-B14F-4D97-AF65-F5344CB8AC3E}">
        <p14:creationId xmlns:p14="http://schemas.microsoft.com/office/powerpoint/2010/main" val="4264368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415943" y="741469"/>
            <a:ext cx="6885390" cy="5980006"/>
          </a:xfrm>
          <a:prstGeom prst="rect">
            <a:avLst/>
          </a:prstGeom>
        </p:spPr>
      </p:pic>
      <p:sp>
        <p:nvSpPr>
          <p:cNvPr id="2" name="Title 1"/>
          <p:cNvSpPr>
            <a:spLocks noGrp="1"/>
          </p:cNvSpPr>
          <p:nvPr>
            <p:ph type="title"/>
          </p:nvPr>
        </p:nvSpPr>
        <p:spPr>
          <a:xfrm>
            <a:off x="838200" y="365126"/>
            <a:ext cx="10515600" cy="379513"/>
          </a:xfrm>
        </p:spPr>
        <p:txBody>
          <a:bodyPr>
            <a:normAutofit fontScale="90000"/>
          </a:bodyPr>
          <a:lstStyle/>
          <a:p>
            <a:r>
              <a:rPr lang="en-US" dirty="0"/>
              <a:t>Assignment 7 using Logistic Regression Soft</a:t>
            </a:r>
          </a:p>
        </p:txBody>
      </p:sp>
      <p:sp>
        <p:nvSpPr>
          <p:cNvPr id="4" name="Slide Number Placeholder 3"/>
          <p:cNvSpPr>
            <a:spLocks noGrp="1"/>
          </p:cNvSpPr>
          <p:nvPr>
            <p:ph type="sldNum" sz="quarter" idx="12"/>
          </p:nvPr>
        </p:nvSpPr>
        <p:spPr/>
        <p:txBody>
          <a:bodyPr/>
          <a:lstStyle/>
          <a:p>
            <a:fld id="{D47C6A6E-F6BB-4697-B856-8A66036D8304}" type="slidenum">
              <a:rPr lang="en-US" smtClean="0"/>
              <a:t>16</a:t>
            </a:fld>
            <a:endParaRPr lang="en-US"/>
          </a:p>
        </p:txBody>
      </p:sp>
    </p:spTree>
    <p:extLst>
      <p:ext uri="{BB962C8B-B14F-4D97-AF65-F5344CB8AC3E}">
        <p14:creationId xmlns:p14="http://schemas.microsoft.com/office/powerpoint/2010/main" val="2947065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Simulate to 2085 with and edited Markov matrix</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17</a:t>
            </a:fld>
            <a:endParaRPr lang="en-US"/>
          </a:p>
        </p:txBody>
      </p:sp>
    </p:spTree>
    <p:extLst>
      <p:ext uri="{BB962C8B-B14F-4D97-AF65-F5344CB8AC3E}">
        <p14:creationId xmlns:p14="http://schemas.microsoft.com/office/powerpoint/2010/main" val="1418109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Assignment 7 gives output for two 50-year stages</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18</a:t>
            </a:fld>
            <a:endParaRPr lang="en-US"/>
          </a:p>
        </p:txBody>
      </p:sp>
    </p:spTree>
    <p:extLst>
      <p:ext uri="{BB962C8B-B14F-4D97-AF65-F5344CB8AC3E}">
        <p14:creationId xmlns:p14="http://schemas.microsoft.com/office/powerpoint/2010/main" val="244917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Assignment 7 using Logistic Regression 1985-2035</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19</a:t>
            </a:fld>
            <a:endParaRPr lang="en-US"/>
          </a:p>
        </p:txBody>
      </p:sp>
    </p:spTree>
    <p:extLst>
      <p:ext uri="{BB962C8B-B14F-4D97-AF65-F5344CB8AC3E}">
        <p14:creationId xmlns:p14="http://schemas.microsoft.com/office/powerpoint/2010/main" val="450301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241266"/>
          </a:xfrm>
        </p:spPr>
        <p:txBody>
          <a:bodyPr>
            <a:normAutofit fontScale="90000"/>
          </a:bodyPr>
          <a:lstStyle/>
          <a:p>
            <a:r>
              <a:rPr lang="en-US" dirty="0"/>
              <a:t>Assignment 7</a:t>
            </a:r>
            <a:endParaRPr lang="en-US" dirty="0">
              <a:solidFill>
                <a:srgbClr val="FF0000"/>
              </a:solidFill>
            </a:endParaRPr>
          </a:p>
        </p:txBody>
      </p:sp>
      <p:sp>
        <p:nvSpPr>
          <p:cNvPr id="3" name="Content Placeholder 2"/>
          <p:cNvSpPr>
            <a:spLocks noGrp="1"/>
          </p:cNvSpPr>
          <p:nvPr>
            <p:ph idx="1"/>
          </p:nvPr>
        </p:nvSpPr>
        <p:spPr>
          <a:xfrm>
            <a:off x="0" y="683394"/>
            <a:ext cx="12192000" cy="6174606"/>
          </a:xfrm>
        </p:spPr>
        <p:txBody>
          <a:bodyPr>
            <a:normAutofit fontScale="70000" lnSpcReduction="20000"/>
          </a:bodyPr>
          <a:lstStyle/>
          <a:p>
            <a:pPr marL="0" indent="0">
              <a:buNone/>
            </a:pPr>
            <a:r>
              <a:rPr lang="en-US" dirty="0"/>
              <a:t>Perform two runs with LCM. Earlier time image is 1971ForestOtherBuilt. Later time image is 1985ForestOtherBuilt. Group all transitions into one sub-model. Independent variable is distance to 1971 Built as defined by 1971ForestOtherBuilt1. First run uses variable with Role as Static. Second run uses  variable with Role as Dynamic with Basis Land Cover as built. Both runs use logistic regression without sampling. Allocate change to predict the year 2085 using the Markov matrix where the forest row is 0.6, 0.2, 0.2; Other row is 0.0, 0.6, 0.4; Built row is 0.0, 0.0, 1.0. Use 2 stages. Use Zoning - Constraints/Incentives with elevation01 for the three transitions. Submit 6 slides according to the instructions below. </a:t>
            </a:r>
          </a:p>
          <a:p>
            <a:pPr marL="0" indent="0">
              <a:buNone/>
            </a:pPr>
            <a:r>
              <a:rPr lang="en-US" dirty="0"/>
              <a:t>Slide 1 is title slide.</a:t>
            </a:r>
          </a:p>
          <a:p>
            <a:pPr marL="0" indent="0">
              <a:buNone/>
            </a:pPr>
            <a:r>
              <a:rPr lang="en-US" dirty="0"/>
              <a:t>Slide 2 gives your calculation of the number of pixels of the three positive transitions and the three categories of persistence from 1985 to 2085 according to your understanding of the Markov matrix, not necessarily according to the LCM output.</a:t>
            </a:r>
          </a:p>
          <a:p>
            <a:pPr marL="0" indent="0">
              <a:buNone/>
            </a:pPr>
            <a:r>
              <a:rPr lang="en-US" dirty="0"/>
              <a:t>Slide 3 shows a CROSSTAB map of the simulated change from 1985 to 2035 for each of the two runs. Report the number of pixels for each transition for each run. For each run, compare the average transition potential value for the pixels that transitioned from Forest to Other with the average transition potential value for the pixels that transitioned from Forest to Built. Explain the reason for the results of the comparison. </a:t>
            </a:r>
          </a:p>
          <a:p>
            <a:pPr marL="0" indent="0">
              <a:buNone/>
            </a:pPr>
            <a:r>
              <a:rPr lang="en-US" dirty="0"/>
              <a:t>Slide 4 shows a CROSSTAB map of the simulated change from 2035 to 2085 for each of the two runs. Report the number of pixels for each transition for each run. For each run, compare the average transition potential value for the pixels that transitioned from Forest to Other with the average transition potential value for the pixels that transitioned from Forest to Built. Explain the reason for the results of the comparison.</a:t>
            </a:r>
          </a:p>
          <a:p>
            <a:pPr marL="0" indent="0">
              <a:buNone/>
            </a:pPr>
            <a:r>
              <a:rPr lang="en-US" dirty="0"/>
              <a:t>Slide 5 shows a CROSSTAB map of the simulated change from 1985 to 2085 for each of the two runs. Report the number of pixels for each transition for each run.</a:t>
            </a:r>
          </a:p>
          <a:p>
            <a:pPr marL="0" indent="0">
              <a:buNone/>
            </a:pPr>
            <a:r>
              <a:rPr lang="en-US" dirty="0"/>
              <a:t>Slide 6 describes for each run whether the number of pixels of change from 1985 to 2085 equals sum of the changes during the two stages. If not equal, then explain why. Which of the runs (if any) match the number of pixels you computed in slide 2? If either run does not correspond, then explain why.</a:t>
            </a:r>
          </a:p>
        </p:txBody>
      </p:sp>
      <p:sp>
        <p:nvSpPr>
          <p:cNvPr id="4" name="Slide Number Placeholder 3"/>
          <p:cNvSpPr>
            <a:spLocks noGrp="1"/>
          </p:cNvSpPr>
          <p:nvPr>
            <p:ph type="sldNum" sz="quarter" idx="12"/>
          </p:nvPr>
        </p:nvSpPr>
        <p:spPr/>
        <p:txBody>
          <a:bodyPr/>
          <a:lstStyle/>
          <a:p>
            <a:fld id="{D47C6A6E-F6BB-4697-B856-8A66036D8304}" type="slidenum">
              <a:rPr lang="en-US" smtClean="0"/>
              <a:t>2</a:t>
            </a:fld>
            <a:endParaRPr lang="en-US"/>
          </a:p>
        </p:txBody>
      </p:sp>
    </p:spTree>
    <p:extLst>
      <p:ext uri="{BB962C8B-B14F-4D97-AF65-F5344CB8AC3E}">
        <p14:creationId xmlns:p14="http://schemas.microsoft.com/office/powerpoint/2010/main" val="160488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Assignment 7 using Logistic Regression 2035-2085</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20</a:t>
            </a:fld>
            <a:endParaRPr lang="en-US"/>
          </a:p>
        </p:txBody>
      </p:sp>
    </p:spTree>
    <p:extLst>
      <p:ext uri="{BB962C8B-B14F-4D97-AF65-F5344CB8AC3E}">
        <p14:creationId xmlns:p14="http://schemas.microsoft.com/office/powerpoint/2010/main" val="2986058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21</a:t>
            </a:fld>
            <a:endParaRPr lang="en-US"/>
          </a:p>
        </p:txBody>
      </p:sp>
      <p:sp>
        <p:nvSpPr>
          <p:cNvPr id="2" name="Title 1"/>
          <p:cNvSpPr>
            <a:spLocks noGrp="1"/>
          </p:cNvSpPr>
          <p:nvPr>
            <p:ph type="title"/>
          </p:nvPr>
        </p:nvSpPr>
        <p:spPr>
          <a:xfrm>
            <a:off x="838200" y="365126"/>
            <a:ext cx="10515600" cy="379513"/>
          </a:xfrm>
        </p:spPr>
        <p:txBody>
          <a:bodyPr>
            <a:normAutofit fontScale="90000"/>
          </a:bodyPr>
          <a:lstStyle/>
          <a:p>
            <a:r>
              <a:rPr lang="en-US" dirty="0"/>
              <a:t>Is the Markov computation verified when using Logistic Regression with static variable?</a:t>
            </a:r>
          </a:p>
        </p:txBody>
      </p:sp>
    </p:spTree>
    <p:extLst>
      <p:ext uri="{BB962C8B-B14F-4D97-AF65-F5344CB8AC3E}">
        <p14:creationId xmlns:p14="http://schemas.microsoft.com/office/powerpoint/2010/main" val="1211411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Assignment 7 gives output for two 50-year stages</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22</a:t>
            </a:fld>
            <a:endParaRPr lang="en-US"/>
          </a:p>
        </p:txBody>
      </p:sp>
    </p:spTree>
    <p:extLst>
      <p:ext uri="{BB962C8B-B14F-4D97-AF65-F5344CB8AC3E}">
        <p14:creationId xmlns:p14="http://schemas.microsoft.com/office/powerpoint/2010/main" val="2921570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23</a:t>
            </a:fld>
            <a:endParaRPr lang="en-US"/>
          </a:p>
        </p:txBody>
      </p:sp>
      <p:sp>
        <p:nvSpPr>
          <p:cNvPr id="2" name="Title 1"/>
          <p:cNvSpPr>
            <a:spLocks noGrp="1"/>
          </p:cNvSpPr>
          <p:nvPr>
            <p:ph type="title"/>
          </p:nvPr>
        </p:nvSpPr>
        <p:spPr>
          <a:xfrm>
            <a:off x="0" y="314634"/>
            <a:ext cx="12192000" cy="376288"/>
          </a:xfrm>
        </p:spPr>
        <p:txBody>
          <a:bodyPr>
            <a:noAutofit/>
          </a:bodyPr>
          <a:lstStyle/>
          <a:p>
            <a:r>
              <a:rPr lang="en-US" sz="2000" b="1" dirty="0"/>
              <a:t>Is the Markov computation verified when using distance as a dynamic variable?</a:t>
            </a:r>
            <a:br>
              <a:rPr lang="en-US" sz="2000" b="1" dirty="0"/>
            </a:br>
            <a:r>
              <a:rPr lang="en-US" sz="2000" b="1" dirty="0"/>
              <a:t>Why is there a difference in output between using the distance variable as static variable versus dynamic? </a:t>
            </a:r>
            <a:br>
              <a:rPr lang="en-US" sz="2000" b="1" dirty="0"/>
            </a:br>
            <a:r>
              <a:rPr lang="en-US" sz="2000" b="1" dirty="0"/>
              <a:t>How can we unravel the riddle?</a:t>
            </a:r>
          </a:p>
        </p:txBody>
      </p:sp>
    </p:spTree>
    <p:extLst>
      <p:ext uri="{BB962C8B-B14F-4D97-AF65-F5344CB8AC3E}">
        <p14:creationId xmlns:p14="http://schemas.microsoft.com/office/powerpoint/2010/main" val="3042387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74035"/>
          </a:xfrm>
        </p:spPr>
        <p:txBody>
          <a:bodyPr>
            <a:noAutofit/>
          </a:bodyPr>
          <a:lstStyle/>
          <a:p>
            <a:r>
              <a:rPr lang="en-US" sz="2000" b="1" dirty="0"/>
              <a:t>Compare the transition potential maps for the transitions from Forest to Other and from Forest to Built.</a:t>
            </a:r>
            <a:br>
              <a:rPr lang="en-US" sz="2000" b="1" dirty="0"/>
            </a:br>
            <a:r>
              <a:rPr lang="en-US" sz="2000" b="1" dirty="0"/>
              <a:t>If the transition potential maps for these two transitions are identical, then how does LCM decide whether a particular Forest pixel transitions to Other or Built?</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24</a:t>
            </a:fld>
            <a:endParaRPr lang="en-US"/>
          </a:p>
        </p:txBody>
      </p:sp>
    </p:spTree>
    <p:extLst>
      <p:ext uri="{BB962C8B-B14F-4D97-AF65-F5344CB8AC3E}">
        <p14:creationId xmlns:p14="http://schemas.microsoft.com/office/powerpoint/2010/main" val="325853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241"/>
            <a:ext cx="12192000" cy="732155"/>
          </a:xfrm>
        </p:spPr>
        <p:txBody>
          <a:bodyPr/>
          <a:lstStyle/>
          <a:p>
            <a:pPr algn="ctr"/>
            <a:r>
              <a:rPr lang="en-US" dirty="0"/>
              <a:t>Flow versus Markov Extrapolation</a:t>
            </a:r>
          </a:p>
        </p:txBody>
      </p:sp>
      <p:sp>
        <p:nvSpPr>
          <p:cNvPr id="4" name="Slide Number Placeholder 3"/>
          <p:cNvSpPr>
            <a:spLocks noGrp="1"/>
          </p:cNvSpPr>
          <p:nvPr>
            <p:ph type="sldNum" sz="quarter" idx="12"/>
          </p:nvPr>
        </p:nvSpPr>
        <p:spPr/>
        <p:txBody>
          <a:bodyPr/>
          <a:lstStyle/>
          <a:p>
            <a:fld id="{D47C6A6E-F6BB-4697-B856-8A66036D8304}" type="slidenum">
              <a:rPr lang="en-US" smtClean="0"/>
              <a:t>25</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202" y="760396"/>
            <a:ext cx="5762204" cy="5964895"/>
          </a:xfrm>
          <a:prstGeom prst="rect">
            <a:avLst/>
          </a:prstGeom>
        </p:spPr>
      </p:pic>
      <p:sp>
        <p:nvSpPr>
          <p:cNvPr id="3" name="TextBox 2"/>
          <p:cNvSpPr txBox="1"/>
          <p:nvPr/>
        </p:nvSpPr>
        <p:spPr>
          <a:xfrm>
            <a:off x="5871407" y="750773"/>
            <a:ext cx="6320594" cy="6124754"/>
          </a:xfrm>
          <a:prstGeom prst="rect">
            <a:avLst/>
          </a:prstGeom>
          <a:noFill/>
        </p:spPr>
        <p:txBody>
          <a:bodyPr wrap="square" rtlCol="0">
            <a:spAutoFit/>
          </a:bodyPr>
          <a:lstStyle/>
          <a:p>
            <a:r>
              <a:rPr lang="en-US" sz="2800" dirty="0"/>
              <a:t>Raw data are the source of the calculation for both Flow and Markov matrices. Both matrices extrapolate beyond the second time point of the Raw data.</a:t>
            </a:r>
          </a:p>
          <a:p>
            <a:endParaRPr lang="en-US" sz="2800" dirty="0"/>
          </a:p>
          <a:p>
            <a:r>
              <a:rPr lang="en-US" sz="2800" dirty="0"/>
              <a:t>Flow matrix assumes each transition has a constant size per time during the extrapolation through continuous future time.</a:t>
            </a:r>
          </a:p>
          <a:p>
            <a:endParaRPr lang="en-US" sz="2800" dirty="0"/>
          </a:p>
          <a:p>
            <a:r>
              <a:rPr lang="en-US" sz="2800" dirty="0"/>
              <a:t>Markov assumes each transition is a constant proportion of the losing category at the start of each time interval across incremental steps of future time.</a:t>
            </a:r>
          </a:p>
        </p:txBody>
      </p:sp>
    </p:spTree>
    <p:extLst>
      <p:ext uri="{BB962C8B-B14F-4D97-AF65-F5344CB8AC3E}">
        <p14:creationId xmlns:p14="http://schemas.microsoft.com/office/powerpoint/2010/main" val="2278730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241"/>
            <a:ext cx="12192000" cy="732155"/>
          </a:xfrm>
        </p:spPr>
        <p:txBody>
          <a:bodyPr/>
          <a:lstStyle/>
          <a:p>
            <a:pPr algn="ctr"/>
            <a:r>
              <a:rPr lang="en-US" dirty="0"/>
              <a:t>Flow versus Markov Extrapolation</a:t>
            </a:r>
          </a:p>
        </p:txBody>
      </p:sp>
      <p:sp>
        <p:nvSpPr>
          <p:cNvPr id="4" name="Slide Number Placeholder 3"/>
          <p:cNvSpPr>
            <a:spLocks noGrp="1"/>
          </p:cNvSpPr>
          <p:nvPr>
            <p:ph type="sldNum" sz="quarter" idx="12"/>
          </p:nvPr>
        </p:nvSpPr>
        <p:spPr/>
        <p:txBody>
          <a:bodyPr/>
          <a:lstStyle/>
          <a:p>
            <a:fld id="{D47C6A6E-F6BB-4697-B856-8A66036D8304}" type="slidenum">
              <a:rPr lang="en-US" smtClean="0"/>
              <a:t>26</a:t>
            </a:fld>
            <a:endParaRPr lang="en-US"/>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3065" y="760395"/>
            <a:ext cx="5588458" cy="5961371"/>
          </a:xfrm>
          <a:prstGeom prst="rect">
            <a:avLst/>
          </a:prstGeom>
          <a:noFill/>
        </p:spPr>
      </p:pic>
      <p:sp>
        <p:nvSpPr>
          <p:cNvPr id="3" name="TextBox 2"/>
          <p:cNvSpPr txBox="1"/>
          <p:nvPr/>
        </p:nvSpPr>
        <p:spPr>
          <a:xfrm>
            <a:off x="5611523" y="433132"/>
            <a:ext cx="6580477" cy="6555641"/>
          </a:xfrm>
          <a:prstGeom prst="rect">
            <a:avLst/>
          </a:prstGeom>
          <a:noFill/>
        </p:spPr>
        <p:txBody>
          <a:bodyPr wrap="square" rtlCol="0">
            <a:spAutoFit/>
          </a:bodyPr>
          <a:lstStyle/>
          <a:p>
            <a:r>
              <a:rPr lang="en-US" sz="2800" dirty="0"/>
              <a:t>The three graphs in the left column show the Flow extrapolation while the three graphs in the right column show the Markov extrapolation from a calibration interval that starts at year 0 and ends at year 1. One legend applies to each pair of graphs. The upper pair shows the size of each category via (a) Flow and (b) Markov, where Markov shows transitions from the preceding year. The middle pair shows the cumulative number of incidents via (c) Flow and (d) Markov. The lower pair shows change in the bottom three segments via (e) Flow and (f) Markov, where Markov shows differences from year 0.</a:t>
            </a:r>
          </a:p>
        </p:txBody>
      </p:sp>
    </p:spTree>
    <p:extLst>
      <p:ext uri="{BB962C8B-B14F-4D97-AF65-F5344CB8AC3E}">
        <p14:creationId xmlns:p14="http://schemas.microsoft.com/office/powerpoint/2010/main" val="2423480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241"/>
            <a:ext cx="12192000" cy="732155"/>
          </a:xfrm>
        </p:spPr>
        <p:txBody>
          <a:bodyPr/>
          <a:lstStyle/>
          <a:p>
            <a:pPr algn="ctr"/>
            <a:r>
              <a:rPr lang="en-US" dirty="0"/>
              <a:t>Flow versus Markov Extrapolation</a:t>
            </a:r>
          </a:p>
        </p:txBody>
      </p:sp>
      <p:sp>
        <p:nvSpPr>
          <p:cNvPr id="4" name="Slide Number Placeholder 3"/>
          <p:cNvSpPr>
            <a:spLocks noGrp="1"/>
          </p:cNvSpPr>
          <p:nvPr>
            <p:ph type="sldNum" sz="quarter" idx="12"/>
          </p:nvPr>
        </p:nvSpPr>
        <p:spPr/>
        <p:txBody>
          <a:bodyPr/>
          <a:lstStyle/>
          <a:p>
            <a:fld id="{D47C6A6E-F6BB-4697-B856-8A66036D8304}" type="slidenum">
              <a:rPr lang="en-US" smtClean="0"/>
              <a:t>27</a:t>
            </a:fld>
            <a:endParaRPr lang="en-US"/>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66739"/>
          <a:stretch/>
        </p:blipFill>
        <p:spPr bwMode="auto">
          <a:xfrm>
            <a:off x="0" y="760396"/>
            <a:ext cx="12072152" cy="4283243"/>
          </a:xfrm>
          <a:prstGeom prst="rect">
            <a:avLst/>
          </a:prstGeom>
          <a:noFill/>
        </p:spPr>
      </p:pic>
      <p:sp>
        <p:nvSpPr>
          <p:cNvPr id="3" name="TextBox 2"/>
          <p:cNvSpPr txBox="1"/>
          <p:nvPr/>
        </p:nvSpPr>
        <p:spPr>
          <a:xfrm>
            <a:off x="1" y="4937768"/>
            <a:ext cx="12192000" cy="1815882"/>
          </a:xfrm>
          <a:prstGeom prst="rect">
            <a:avLst/>
          </a:prstGeom>
          <a:noFill/>
        </p:spPr>
        <p:txBody>
          <a:bodyPr wrap="square" rtlCol="0">
            <a:spAutoFit/>
          </a:bodyPr>
          <a:lstStyle/>
          <a:p>
            <a:r>
              <a:rPr lang="en-US" sz="2800" dirty="0"/>
              <a:t>Flow extrapolation is continuous. 	Markov extrapolation is in discrete steps.</a:t>
            </a:r>
          </a:p>
          <a:p>
            <a:r>
              <a:rPr lang="en-US" sz="2800" dirty="0"/>
              <a:t>Flow changes a pixel at most once.	Markov can change any pixel at each step.</a:t>
            </a:r>
          </a:p>
          <a:p>
            <a:r>
              <a:rPr lang="en-US" sz="2800" dirty="0"/>
              <a:t>Flow give constant change per time.	Markov tends to show change decelerating.</a:t>
            </a:r>
          </a:p>
          <a:p>
            <a:r>
              <a:rPr lang="en-US" sz="2800" dirty="0"/>
              <a:t>Flow ends when persistence is 0.	Markov never ends.</a:t>
            </a:r>
          </a:p>
        </p:txBody>
      </p:sp>
    </p:spTree>
    <p:extLst>
      <p:ext uri="{BB962C8B-B14F-4D97-AF65-F5344CB8AC3E}">
        <p14:creationId xmlns:p14="http://schemas.microsoft.com/office/powerpoint/2010/main" val="4211505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241"/>
            <a:ext cx="12192000" cy="732155"/>
          </a:xfrm>
        </p:spPr>
        <p:txBody>
          <a:bodyPr/>
          <a:lstStyle/>
          <a:p>
            <a:pPr algn="ctr"/>
            <a:r>
              <a:rPr lang="en-US" dirty="0"/>
              <a:t>Flow versus Markov Extrapolation</a:t>
            </a:r>
          </a:p>
        </p:txBody>
      </p:sp>
      <p:sp>
        <p:nvSpPr>
          <p:cNvPr id="4" name="Slide Number Placeholder 3"/>
          <p:cNvSpPr>
            <a:spLocks noGrp="1"/>
          </p:cNvSpPr>
          <p:nvPr>
            <p:ph type="sldNum" sz="quarter" idx="12"/>
          </p:nvPr>
        </p:nvSpPr>
        <p:spPr/>
        <p:txBody>
          <a:bodyPr/>
          <a:lstStyle/>
          <a:p>
            <a:fld id="{D47C6A6E-F6BB-4697-B856-8A66036D8304}" type="slidenum">
              <a:rPr lang="en-US" smtClean="0"/>
              <a:t>28</a:t>
            </a:fld>
            <a:endParaRPr lang="en-US"/>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32615" b="33963"/>
          <a:stretch/>
        </p:blipFill>
        <p:spPr bwMode="auto">
          <a:xfrm>
            <a:off x="11532" y="760396"/>
            <a:ext cx="12168935" cy="4338538"/>
          </a:xfrm>
          <a:prstGeom prst="rect">
            <a:avLst/>
          </a:prstGeom>
          <a:noFill/>
        </p:spPr>
      </p:pic>
      <p:sp>
        <p:nvSpPr>
          <p:cNvPr id="6" name="TextBox 5"/>
          <p:cNvSpPr txBox="1"/>
          <p:nvPr/>
        </p:nvSpPr>
        <p:spPr>
          <a:xfrm>
            <a:off x="1" y="4937768"/>
            <a:ext cx="12192000" cy="1815882"/>
          </a:xfrm>
          <a:prstGeom prst="rect">
            <a:avLst/>
          </a:prstGeom>
          <a:noFill/>
        </p:spPr>
        <p:txBody>
          <a:bodyPr wrap="square" rtlCol="0">
            <a:spAutoFit/>
          </a:bodyPr>
          <a:lstStyle/>
          <a:p>
            <a:r>
              <a:rPr lang="en-US" sz="2800" dirty="0"/>
              <a:t>Flow extrapolation is continuous. 	Markov extrapolation is in discrete steps.</a:t>
            </a:r>
          </a:p>
          <a:p>
            <a:r>
              <a:rPr lang="en-US" sz="2800" dirty="0"/>
              <a:t>Flow changes a pixel at most once.	Markov can change any pixel at each step.</a:t>
            </a:r>
          </a:p>
          <a:p>
            <a:r>
              <a:rPr lang="en-US" sz="2800" dirty="0"/>
              <a:t>Flow give constant change per time.	Markov tends to show change decelerating.</a:t>
            </a:r>
          </a:p>
          <a:p>
            <a:r>
              <a:rPr lang="en-US" sz="2800" dirty="0"/>
              <a:t>Flow ends when persistence is 0.	Markov never ends.</a:t>
            </a:r>
          </a:p>
        </p:txBody>
      </p:sp>
    </p:spTree>
    <p:extLst>
      <p:ext uri="{BB962C8B-B14F-4D97-AF65-F5344CB8AC3E}">
        <p14:creationId xmlns:p14="http://schemas.microsoft.com/office/powerpoint/2010/main" val="1302070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241"/>
            <a:ext cx="12192000" cy="732155"/>
          </a:xfrm>
        </p:spPr>
        <p:txBody>
          <a:bodyPr/>
          <a:lstStyle/>
          <a:p>
            <a:pPr algn="ctr"/>
            <a:r>
              <a:rPr lang="en-US" dirty="0"/>
              <a:t>Top of dark blue shows change from time 0.</a:t>
            </a:r>
          </a:p>
        </p:txBody>
      </p:sp>
      <p:sp>
        <p:nvSpPr>
          <p:cNvPr id="4" name="Slide Number Placeholder 3"/>
          <p:cNvSpPr>
            <a:spLocks noGrp="1"/>
          </p:cNvSpPr>
          <p:nvPr>
            <p:ph type="sldNum" sz="quarter" idx="12"/>
          </p:nvPr>
        </p:nvSpPr>
        <p:spPr/>
        <p:txBody>
          <a:bodyPr/>
          <a:lstStyle/>
          <a:p>
            <a:fld id="{D47C6A6E-F6BB-4697-B856-8A66036D8304}" type="slidenum">
              <a:rPr lang="en-US" smtClean="0"/>
              <a:t>29</a:t>
            </a:fld>
            <a:endParaRPr lang="en-US"/>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65553"/>
          <a:stretch/>
        </p:blipFill>
        <p:spPr bwMode="auto">
          <a:xfrm>
            <a:off x="14384" y="760396"/>
            <a:ext cx="12163232" cy="4469454"/>
          </a:xfrm>
          <a:prstGeom prst="rect">
            <a:avLst/>
          </a:prstGeom>
          <a:noFill/>
        </p:spPr>
      </p:pic>
      <p:sp>
        <p:nvSpPr>
          <p:cNvPr id="6" name="TextBox 5"/>
          <p:cNvSpPr txBox="1"/>
          <p:nvPr/>
        </p:nvSpPr>
        <p:spPr>
          <a:xfrm>
            <a:off x="1" y="4937768"/>
            <a:ext cx="12192000" cy="1815882"/>
          </a:xfrm>
          <a:prstGeom prst="rect">
            <a:avLst/>
          </a:prstGeom>
          <a:noFill/>
        </p:spPr>
        <p:txBody>
          <a:bodyPr wrap="square" rtlCol="0">
            <a:spAutoFit/>
          </a:bodyPr>
          <a:lstStyle/>
          <a:p>
            <a:r>
              <a:rPr lang="en-US" sz="2800" dirty="0"/>
              <a:t>Flow extrapolation is continuous. 	Markov extrapolation is in discrete steps.</a:t>
            </a:r>
          </a:p>
          <a:p>
            <a:r>
              <a:rPr lang="en-US" sz="2800" dirty="0"/>
              <a:t>Flow changes a pixel at most once.	Markov can change any pixel at each step.</a:t>
            </a:r>
          </a:p>
          <a:p>
            <a:r>
              <a:rPr lang="en-US" sz="2800" dirty="0">
                <a:solidFill>
                  <a:srgbClr val="002060"/>
                </a:solidFill>
              </a:rPr>
              <a:t>Flow give constant change per time.	Markov tends to show change decelerating.</a:t>
            </a:r>
          </a:p>
          <a:p>
            <a:r>
              <a:rPr lang="en-US" sz="2800" dirty="0"/>
              <a:t>Flow ends when persistence is 0.	Markov never ends.</a:t>
            </a:r>
          </a:p>
        </p:txBody>
      </p:sp>
    </p:spTree>
    <p:extLst>
      <p:ext uri="{BB962C8B-B14F-4D97-AF65-F5344CB8AC3E}">
        <p14:creationId xmlns:p14="http://schemas.microsoft.com/office/powerpoint/2010/main" val="3875588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subTitle" idx="1"/>
          </p:nvPr>
        </p:nvSpPr>
        <p:spPr>
          <a:xfrm>
            <a:off x="0" y="0"/>
            <a:ext cx="12192000" cy="6858000"/>
          </a:xfrm>
          <a:prstGeom prst="rect">
            <a:avLst/>
          </a:prstGeom>
        </p:spPr>
        <p:txBody>
          <a:bodyPr spcFirstLastPara="1" wrap="square" lIns="121900" tIns="121900" rIns="121900" bIns="121900" anchor="t" anchorCtr="0">
            <a:normAutofit fontScale="92500" lnSpcReduction="20000"/>
          </a:bodyPr>
          <a:lstStyle/>
          <a:p>
            <a:pPr marL="609585" indent="0"/>
            <a:r>
              <a:rPr lang="en" sz="1867" b="1">
                <a:solidFill>
                  <a:schemeClr val="accent2"/>
                </a:solidFill>
              </a:rPr>
              <a:t>Rubric </a:t>
            </a:r>
            <a:r>
              <a:rPr lang="en" sz="1867" b="1" dirty="0">
                <a:solidFill>
                  <a:schemeClr val="accent2"/>
                </a:solidFill>
              </a:rPr>
              <a:t>for assignment 7 </a:t>
            </a:r>
            <a:endParaRPr sz="1867" b="1" dirty="0">
              <a:solidFill>
                <a:schemeClr val="accent2"/>
              </a:solidFill>
            </a:endParaRPr>
          </a:p>
          <a:p>
            <a:pPr marL="609585" indent="0"/>
            <a:endParaRPr sz="1867" b="1" dirty="0">
              <a:solidFill>
                <a:schemeClr val="accent2"/>
              </a:solidFill>
            </a:endParaRPr>
          </a:p>
          <a:p>
            <a:pPr marL="387341" indent="-378875" algn="just">
              <a:buSzPct val="100000"/>
              <a:buAutoNum type="arabicPeriod"/>
            </a:pPr>
            <a:r>
              <a:rPr lang="en" sz="1600" b="1" dirty="0">
                <a:solidFill>
                  <a:schemeClr val="accent2"/>
                </a:solidFill>
              </a:rPr>
              <a:t>Submit exactly one slide </a:t>
            </a:r>
            <a:r>
              <a:rPr lang="en" sz="1600" b="1" dirty="0">
                <a:solidFill>
                  <a:schemeClr val="dk1"/>
                </a:solidFill>
              </a:rPr>
              <a:t>with your name(s).</a:t>
            </a:r>
            <a:r>
              <a:rPr lang="en" sz="1600" b="1" dirty="0"/>
              <a:t> </a:t>
            </a:r>
            <a:r>
              <a:rPr lang="en" sz="1600" b="1" dirty="0">
                <a:solidFill>
                  <a:srgbClr val="FF0000"/>
                </a:solidFill>
              </a:rPr>
              <a:t>5 points</a:t>
            </a:r>
            <a:endParaRPr lang="en" sz="1600" b="1" dirty="0"/>
          </a:p>
          <a:p>
            <a:pPr marL="304792" indent="-238754" algn="just">
              <a:buSzPct val="100000"/>
              <a:buAutoNum type="arabicPeriod"/>
            </a:pPr>
            <a:endParaRPr lang="en" sz="2000" b="1" dirty="0"/>
          </a:p>
          <a:p>
            <a:pPr marL="325959" indent="-325959" algn="just">
              <a:buClr>
                <a:schemeClr val="dk1"/>
              </a:buClr>
              <a:buSzPct val="100000"/>
              <a:buAutoNum type="arabicPeriod"/>
            </a:pPr>
            <a:r>
              <a:rPr lang="en" sz="1600" b="1" dirty="0">
                <a:solidFill>
                  <a:schemeClr val="dk1"/>
                </a:solidFill>
              </a:rPr>
              <a:t>Submit exactly one slide that </a:t>
            </a:r>
            <a:r>
              <a:rPr lang="en-US" sz="1600" b="1" dirty="0">
                <a:solidFill>
                  <a:schemeClr val="dk1"/>
                </a:solidFill>
              </a:rPr>
              <a:t>shows the calculation of the number of pixels for the following bullets:</a:t>
            </a:r>
            <a:r>
              <a:rPr lang="en" sz="1600" b="1" dirty="0">
                <a:solidFill>
                  <a:srgbClr val="FF0000"/>
                </a:solidFill>
              </a:rPr>
              <a:t> 10 points</a:t>
            </a:r>
            <a:endParaRPr lang="en-US" sz="1600" b="1" dirty="0">
              <a:solidFill>
                <a:schemeClr val="dk1"/>
              </a:solidFill>
            </a:endParaRPr>
          </a:p>
          <a:p>
            <a:pPr marL="935543" lvl="1" indent="-325959" algn="just">
              <a:buClr>
                <a:schemeClr val="dk1"/>
              </a:buClr>
              <a:buSzPct val="100000"/>
              <a:buFont typeface="+mj-lt"/>
              <a:buAutoNum type="alphaLcParenR"/>
            </a:pPr>
            <a:r>
              <a:rPr lang="en-US" sz="1600" dirty="0">
                <a:solidFill>
                  <a:schemeClr val="tx1"/>
                </a:solidFill>
              </a:rPr>
              <a:t>The </a:t>
            </a:r>
            <a:r>
              <a:rPr lang="en-US" sz="1600" dirty="0">
                <a:solidFill>
                  <a:schemeClr val="dk1"/>
                </a:solidFill>
              </a:rPr>
              <a:t>three transitions</a:t>
            </a:r>
            <a:r>
              <a:rPr lang="en" sz="1600" dirty="0">
                <a:solidFill>
                  <a:schemeClr val="accent2"/>
                </a:solidFill>
              </a:rPr>
              <a:t>. </a:t>
            </a:r>
            <a:r>
              <a:rPr lang="en" sz="1600" dirty="0">
                <a:solidFill>
                  <a:srgbClr val="FF0000"/>
                </a:solidFill>
              </a:rPr>
              <a:t>5 points</a:t>
            </a:r>
          </a:p>
          <a:p>
            <a:pPr marL="935543" lvl="1" indent="-325959" algn="just">
              <a:buClr>
                <a:schemeClr val="dk1"/>
              </a:buClr>
              <a:buSzPct val="100000"/>
              <a:buFont typeface="+mj-lt"/>
              <a:buAutoNum type="alphaLcParenR"/>
            </a:pPr>
            <a:r>
              <a:rPr lang="en-US" sz="1600" dirty="0">
                <a:solidFill>
                  <a:schemeClr val="tx1"/>
                </a:solidFill>
              </a:rPr>
              <a:t>The </a:t>
            </a:r>
            <a:r>
              <a:rPr lang="en" sz="1600" dirty="0">
                <a:solidFill>
                  <a:schemeClr val="tx1"/>
                </a:solidFill>
              </a:rPr>
              <a:t>three persistence categories from 1985 to 2085. </a:t>
            </a:r>
            <a:r>
              <a:rPr lang="en" sz="1600" dirty="0">
                <a:solidFill>
                  <a:srgbClr val="FF0000"/>
                </a:solidFill>
              </a:rPr>
              <a:t>5 points</a:t>
            </a:r>
          </a:p>
          <a:p>
            <a:pPr marL="935543" lvl="1" indent="-325959" algn="just">
              <a:buClr>
                <a:schemeClr val="dk1"/>
              </a:buClr>
              <a:buSzPct val="100000"/>
              <a:buFont typeface="+mj-lt"/>
              <a:buAutoNum type="alphaLcParenR"/>
            </a:pPr>
            <a:endParaRPr lang="en-US" sz="133" dirty="0">
              <a:solidFill>
                <a:schemeClr val="accent2"/>
              </a:solidFill>
            </a:endParaRPr>
          </a:p>
          <a:p>
            <a:pPr marL="325959" indent="-325959" algn="just">
              <a:buClr>
                <a:schemeClr val="dk1"/>
              </a:buClr>
              <a:buSzPct val="100000"/>
              <a:buAutoNum type="arabicPeriod"/>
            </a:pPr>
            <a:endParaRPr lang="en-US" sz="1733" b="1" dirty="0">
              <a:solidFill>
                <a:schemeClr val="accent2"/>
              </a:solidFill>
            </a:endParaRPr>
          </a:p>
          <a:p>
            <a:pPr marL="325959" indent="-325959" algn="just">
              <a:buClr>
                <a:schemeClr val="dk1"/>
              </a:buClr>
              <a:buSzPct val="100000"/>
              <a:buAutoNum type="arabicPeriod"/>
            </a:pPr>
            <a:r>
              <a:rPr lang="en" sz="1600" b="1" dirty="0">
                <a:solidFill>
                  <a:schemeClr val="accent2"/>
                </a:solidFill>
              </a:rPr>
              <a:t>Submit exactly one slide which includes the following bullets: </a:t>
            </a:r>
            <a:r>
              <a:rPr lang="en" sz="1600" b="1" dirty="0">
                <a:solidFill>
                  <a:srgbClr val="FF0000"/>
                </a:solidFill>
              </a:rPr>
              <a:t>25 points</a:t>
            </a:r>
          </a:p>
          <a:p>
            <a:pPr marL="935543" lvl="1" indent="-325959" algn="just">
              <a:buClr>
                <a:schemeClr val="dk1"/>
              </a:buClr>
              <a:buSzPct val="100000"/>
              <a:buFont typeface="+mj-lt"/>
              <a:buAutoNum type="alphaLcParenR"/>
            </a:pPr>
            <a:r>
              <a:rPr lang="en" sz="1600" dirty="0">
                <a:solidFill>
                  <a:schemeClr val="tx1"/>
                </a:solidFill>
              </a:rPr>
              <a:t>CROSSTAB maps of the simulated change from 1985 to 2035 for each of the two runs.</a:t>
            </a:r>
            <a:r>
              <a:rPr lang="en" sz="1600" dirty="0">
                <a:solidFill>
                  <a:srgbClr val="FF0000"/>
                </a:solidFill>
              </a:rPr>
              <a:t> 10 points</a:t>
            </a:r>
            <a:endParaRPr lang="en" sz="1600" dirty="0">
              <a:solidFill>
                <a:schemeClr val="tx1"/>
              </a:solidFill>
            </a:endParaRPr>
          </a:p>
          <a:p>
            <a:pPr marL="935543" lvl="1" indent="-325959" algn="just">
              <a:buClr>
                <a:schemeClr val="dk1"/>
              </a:buClr>
              <a:buSzPct val="100000"/>
              <a:buFont typeface="+mj-lt"/>
              <a:buAutoNum type="alphaLcParenR"/>
            </a:pPr>
            <a:r>
              <a:rPr lang="en" sz="1600" dirty="0">
                <a:solidFill>
                  <a:schemeClr val="tx1"/>
                </a:solidFill>
              </a:rPr>
              <a:t>Report the number of pixels for each transition for each run.</a:t>
            </a:r>
            <a:r>
              <a:rPr lang="en" sz="1600" dirty="0">
                <a:solidFill>
                  <a:srgbClr val="FF0000"/>
                </a:solidFill>
              </a:rPr>
              <a:t> 5 points</a:t>
            </a:r>
            <a:endParaRPr lang="en" sz="1600" dirty="0">
              <a:solidFill>
                <a:schemeClr val="tx1"/>
              </a:solidFill>
            </a:endParaRPr>
          </a:p>
          <a:p>
            <a:pPr marL="935543" lvl="1" indent="-325959" algn="just">
              <a:buClr>
                <a:schemeClr val="dk1"/>
              </a:buClr>
              <a:buSzPct val="100000"/>
              <a:buFont typeface="+mj-lt"/>
              <a:buAutoNum type="alphaLcParenR"/>
            </a:pPr>
            <a:r>
              <a:rPr lang="en" sz="1600" dirty="0">
                <a:solidFill>
                  <a:schemeClr val="tx1"/>
                </a:solidFill>
              </a:rPr>
              <a:t>Compare the average transition potential value for the pixels that transitioned from Forest to Other with the average transition potential value for the pixels that transitioned from Forest to Built for each run.</a:t>
            </a:r>
            <a:r>
              <a:rPr lang="en" sz="1600" dirty="0">
                <a:solidFill>
                  <a:srgbClr val="FF0000"/>
                </a:solidFill>
              </a:rPr>
              <a:t> 5 points</a:t>
            </a:r>
            <a:endParaRPr lang="en" sz="1600" dirty="0">
              <a:solidFill>
                <a:schemeClr val="tx1"/>
              </a:solidFill>
            </a:endParaRPr>
          </a:p>
          <a:p>
            <a:pPr marL="935543" lvl="1" indent="-325959" algn="just">
              <a:buClr>
                <a:schemeClr val="dk1"/>
              </a:buClr>
              <a:buSzPct val="100000"/>
              <a:buFont typeface="+mj-lt"/>
              <a:buAutoNum type="alphaLcParenR"/>
            </a:pPr>
            <a:r>
              <a:rPr lang="en" sz="1600" dirty="0">
                <a:solidFill>
                  <a:schemeClr val="tx1"/>
                </a:solidFill>
              </a:rPr>
              <a:t>Explain the reason for the results of the comparison.</a:t>
            </a:r>
            <a:r>
              <a:rPr lang="en" sz="1600" dirty="0">
                <a:solidFill>
                  <a:srgbClr val="FF0000"/>
                </a:solidFill>
              </a:rPr>
              <a:t> 5 points</a:t>
            </a:r>
            <a:endParaRPr lang="en" sz="1600" dirty="0">
              <a:solidFill>
                <a:schemeClr val="tx1"/>
              </a:solidFill>
            </a:endParaRPr>
          </a:p>
          <a:p>
            <a:pPr marL="935543" lvl="1" indent="-325959" algn="just">
              <a:buClr>
                <a:schemeClr val="dk1"/>
              </a:buClr>
              <a:buSzPct val="100000"/>
              <a:buFont typeface="+mj-lt"/>
              <a:buAutoNum type="alphaLcParenR"/>
            </a:pPr>
            <a:endParaRPr lang="en" sz="1600" dirty="0">
              <a:solidFill>
                <a:schemeClr val="tx1"/>
              </a:solidFill>
            </a:endParaRPr>
          </a:p>
          <a:p>
            <a:pPr marL="325959" indent="-325959" algn="just">
              <a:buClr>
                <a:schemeClr val="dk1"/>
              </a:buClr>
              <a:buSzPct val="100000"/>
              <a:buAutoNum type="arabicPeriod"/>
            </a:pPr>
            <a:endParaRPr lang="en" sz="667" b="1" dirty="0">
              <a:solidFill>
                <a:srgbClr val="FF0000"/>
              </a:solidFill>
            </a:endParaRPr>
          </a:p>
          <a:p>
            <a:pPr marL="325959" indent="-325959" algn="just">
              <a:buClr>
                <a:schemeClr val="dk1"/>
              </a:buClr>
              <a:buSzPct val="100000"/>
              <a:buAutoNum type="arabicPeriod"/>
            </a:pPr>
            <a:r>
              <a:rPr lang="en" sz="1600" b="1" dirty="0">
                <a:solidFill>
                  <a:schemeClr val="accent2"/>
                </a:solidFill>
              </a:rPr>
              <a:t>Submit exactly one slide which includes the following bullets: </a:t>
            </a:r>
            <a:r>
              <a:rPr lang="en" sz="1600" b="1" dirty="0">
                <a:solidFill>
                  <a:srgbClr val="FF0000"/>
                </a:solidFill>
              </a:rPr>
              <a:t>25 points</a:t>
            </a:r>
          </a:p>
          <a:p>
            <a:pPr marL="935543" lvl="1" indent="-325959" algn="just">
              <a:buClr>
                <a:schemeClr val="dk1"/>
              </a:buClr>
              <a:buSzPct val="100000"/>
              <a:buFont typeface="+mj-lt"/>
              <a:buAutoNum type="alphaLcParenR"/>
            </a:pPr>
            <a:r>
              <a:rPr lang="en" sz="1600" dirty="0">
                <a:solidFill>
                  <a:schemeClr val="tx1"/>
                </a:solidFill>
              </a:rPr>
              <a:t>CROSSTAB maps of the simulated change from 2035 to 2085 for each of the two runs.</a:t>
            </a:r>
            <a:r>
              <a:rPr lang="en" sz="1600" dirty="0">
                <a:solidFill>
                  <a:srgbClr val="FF0000"/>
                </a:solidFill>
              </a:rPr>
              <a:t> 10 points</a:t>
            </a:r>
            <a:endParaRPr lang="en" sz="1600" dirty="0">
              <a:solidFill>
                <a:schemeClr val="tx1"/>
              </a:solidFill>
            </a:endParaRPr>
          </a:p>
          <a:p>
            <a:pPr marL="935543" lvl="1" indent="-325959" algn="just">
              <a:buClr>
                <a:schemeClr val="dk1"/>
              </a:buClr>
              <a:buSzPct val="100000"/>
              <a:buFont typeface="+mj-lt"/>
              <a:buAutoNum type="alphaLcParenR"/>
            </a:pPr>
            <a:r>
              <a:rPr lang="en" sz="1600" dirty="0">
                <a:solidFill>
                  <a:schemeClr val="tx1"/>
                </a:solidFill>
              </a:rPr>
              <a:t>Report the number of pixels for each transition for each run.</a:t>
            </a:r>
            <a:r>
              <a:rPr lang="en" sz="1600" dirty="0">
                <a:solidFill>
                  <a:srgbClr val="FF0000"/>
                </a:solidFill>
              </a:rPr>
              <a:t> 5 points</a:t>
            </a:r>
            <a:endParaRPr lang="en" sz="1600" dirty="0">
              <a:solidFill>
                <a:schemeClr val="tx1"/>
              </a:solidFill>
            </a:endParaRPr>
          </a:p>
          <a:p>
            <a:pPr marL="935543" lvl="1" indent="-325959" algn="just">
              <a:buClr>
                <a:schemeClr val="dk1"/>
              </a:buClr>
              <a:buSzPct val="100000"/>
              <a:buFont typeface="+mj-lt"/>
              <a:buAutoNum type="alphaLcParenR"/>
            </a:pPr>
            <a:r>
              <a:rPr lang="en" sz="1600" dirty="0">
                <a:solidFill>
                  <a:schemeClr val="tx1"/>
                </a:solidFill>
              </a:rPr>
              <a:t>Compare the average transition potential value for the pixels that transitioned from Forest to Other with the average transition potential value for the pixels that transitioned from Forest to Built for each run.</a:t>
            </a:r>
            <a:r>
              <a:rPr lang="en" sz="1600" dirty="0">
                <a:solidFill>
                  <a:srgbClr val="FF0000"/>
                </a:solidFill>
              </a:rPr>
              <a:t> 5 points</a:t>
            </a:r>
            <a:endParaRPr lang="en" sz="1600" dirty="0">
              <a:solidFill>
                <a:schemeClr val="tx1"/>
              </a:solidFill>
            </a:endParaRPr>
          </a:p>
          <a:p>
            <a:pPr marL="935543" lvl="1" indent="-325959" algn="just">
              <a:buClr>
                <a:schemeClr val="dk1"/>
              </a:buClr>
              <a:buSzPct val="100000"/>
              <a:buFont typeface="+mj-lt"/>
              <a:buAutoNum type="alphaLcParenR"/>
            </a:pPr>
            <a:r>
              <a:rPr lang="en" sz="1600" dirty="0">
                <a:solidFill>
                  <a:schemeClr val="tx1"/>
                </a:solidFill>
              </a:rPr>
              <a:t>Explain the reason for the results of the comparison.</a:t>
            </a:r>
            <a:r>
              <a:rPr lang="en" sz="1600" dirty="0">
                <a:solidFill>
                  <a:srgbClr val="FF0000"/>
                </a:solidFill>
              </a:rPr>
              <a:t> 5 points</a:t>
            </a:r>
            <a:endParaRPr lang="en" sz="1600" dirty="0">
              <a:solidFill>
                <a:schemeClr val="tx1"/>
              </a:solidFill>
            </a:endParaRPr>
          </a:p>
          <a:p>
            <a:pPr marL="325959" indent="-325959" algn="just">
              <a:buClr>
                <a:schemeClr val="dk1"/>
              </a:buClr>
              <a:buSzPct val="100000"/>
              <a:buAutoNum type="arabicPeriod"/>
            </a:pPr>
            <a:endParaRPr lang="en" sz="2533" b="1" dirty="0">
              <a:solidFill>
                <a:srgbClr val="FF0000"/>
              </a:solidFill>
            </a:endParaRPr>
          </a:p>
          <a:p>
            <a:pPr marL="325959" indent="-325959" algn="just">
              <a:buClr>
                <a:schemeClr val="dk1"/>
              </a:buClr>
              <a:buSzPct val="100000"/>
              <a:buAutoNum type="arabicPeriod"/>
            </a:pPr>
            <a:r>
              <a:rPr lang="en" sz="1600" b="1" dirty="0">
                <a:solidFill>
                  <a:schemeClr val="accent2"/>
                </a:solidFill>
              </a:rPr>
              <a:t>Submit exactly one slide which includes the following bullets: </a:t>
            </a:r>
            <a:r>
              <a:rPr lang="en" sz="1600" b="1" dirty="0">
                <a:solidFill>
                  <a:srgbClr val="FF0000"/>
                </a:solidFill>
              </a:rPr>
              <a:t>15 points</a:t>
            </a:r>
          </a:p>
          <a:p>
            <a:pPr marL="935543" lvl="1" indent="-325959" algn="just">
              <a:buClr>
                <a:schemeClr val="dk1"/>
              </a:buClr>
              <a:buSzPct val="100000"/>
              <a:buFont typeface="+mj-lt"/>
              <a:buAutoNum type="alphaLcParenR"/>
            </a:pPr>
            <a:r>
              <a:rPr lang="en" sz="1600" dirty="0">
                <a:solidFill>
                  <a:schemeClr val="tx1"/>
                </a:solidFill>
              </a:rPr>
              <a:t>CROSSTAB maps of the simulated change from 1985 to 2085 for each of the two runs.</a:t>
            </a:r>
            <a:r>
              <a:rPr lang="en" sz="1600" dirty="0">
                <a:solidFill>
                  <a:srgbClr val="FF0000"/>
                </a:solidFill>
              </a:rPr>
              <a:t> 10 points</a:t>
            </a:r>
            <a:endParaRPr lang="en" sz="1600" dirty="0">
              <a:solidFill>
                <a:schemeClr val="tx1"/>
              </a:solidFill>
            </a:endParaRPr>
          </a:p>
          <a:p>
            <a:pPr marL="935543" lvl="1" indent="-325959" algn="just">
              <a:buClr>
                <a:schemeClr val="dk1"/>
              </a:buClr>
              <a:buSzPct val="100000"/>
              <a:buFont typeface="+mj-lt"/>
              <a:buAutoNum type="alphaLcParenR"/>
            </a:pPr>
            <a:r>
              <a:rPr lang="en" sz="1600" dirty="0">
                <a:solidFill>
                  <a:schemeClr val="tx1"/>
                </a:solidFill>
              </a:rPr>
              <a:t>Report the number of pixels for each transition for each run.</a:t>
            </a:r>
            <a:r>
              <a:rPr lang="en" sz="1600" dirty="0">
                <a:solidFill>
                  <a:srgbClr val="FF0000"/>
                </a:solidFill>
              </a:rPr>
              <a:t> 5 points</a:t>
            </a:r>
            <a:endParaRPr lang="en" sz="1600" dirty="0">
              <a:solidFill>
                <a:schemeClr val="tx1"/>
              </a:solidFill>
            </a:endParaRPr>
          </a:p>
          <a:p>
            <a:pPr marL="325959" indent="-325959" algn="just">
              <a:buClr>
                <a:schemeClr val="dk1"/>
              </a:buClr>
              <a:buSzPct val="100000"/>
              <a:buAutoNum type="arabicPeriod"/>
            </a:pPr>
            <a:endParaRPr lang="en" sz="2000" b="1" dirty="0">
              <a:solidFill>
                <a:schemeClr val="accent2"/>
              </a:solidFill>
            </a:endParaRPr>
          </a:p>
          <a:p>
            <a:pPr marL="325959" indent="-325959" algn="just">
              <a:buClr>
                <a:schemeClr val="dk1"/>
              </a:buClr>
              <a:buSzPct val="100000"/>
              <a:buFont typeface="+mj-lt"/>
              <a:buAutoNum type="arabicPeriod" startAt="6"/>
            </a:pPr>
            <a:r>
              <a:rPr lang="en-US" sz="1600" b="1" dirty="0">
                <a:solidFill>
                  <a:schemeClr val="accent2"/>
                </a:solidFill>
              </a:rPr>
              <a:t>Submit exactly one which includes the following bullets:</a:t>
            </a:r>
            <a:r>
              <a:rPr lang="en" sz="1600" b="1" dirty="0">
                <a:solidFill>
                  <a:srgbClr val="FF0000"/>
                </a:solidFill>
              </a:rPr>
              <a:t> 15 points</a:t>
            </a:r>
            <a:endParaRPr lang="en-US" sz="1600" b="1" dirty="0">
              <a:solidFill>
                <a:schemeClr val="accent2"/>
              </a:solidFill>
            </a:endParaRPr>
          </a:p>
          <a:p>
            <a:pPr marL="914377" lvl="1" indent="-304792" algn="just">
              <a:buClr>
                <a:schemeClr val="dk1"/>
              </a:buClr>
              <a:buSzPct val="100000"/>
              <a:buFont typeface="+mj-lt"/>
              <a:buAutoNum type="alphaLcParenR"/>
            </a:pPr>
            <a:r>
              <a:rPr lang="en-US" sz="1600" dirty="0">
                <a:solidFill>
                  <a:schemeClr val="accent2"/>
                </a:solidFill>
              </a:rPr>
              <a:t>Describe for each run whether the number of pixels of change from 1985 to 2085 equals the sum of the changes during the two stages. If not equal, then explain why. </a:t>
            </a:r>
            <a:r>
              <a:rPr lang="en-US" sz="1600" dirty="0">
                <a:solidFill>
                  <a:srgbClr val="FF0000"/>
                </a:solidFill>
              </a:rPr>
              <a:t>5 points</a:t>
            </a:r>
            <a:endParaRPr lang="en-US" sz="1600" dirty="0">
              <a:solidFill>
                <a:schemeClr val="accent2"/>
              </a:solidFill>
            </a:endParaRPr>
          </a:p>
          <a:p>
            <a:pPr marL="914377" lvl="1" indent="-304792" algn="just">
              <a:buClr>
                <a:schemeClr val="dk1"/>
              </a:buClr>
              <a:buSzPct val="100000"/>
              <a:buFont typeface="+mj-lt"/>
              <a:buAutoNum type="alphaLcParenR"/>
            </a:pPr>
            <a:r>
              <a:rPr lang="en-US" sz="1600" dirty="0">
                <a:solidFill>
                  <a:schemeClr val="accent2"/>
                </a:solidFill>
              </a:rPr>
              <a:t>Which of the runs (if any) match the number of pixels you computed in slide 2?</a:t>
            </a:r>
            <a:r>
              <a:rPr lang="en-US" sz="1467" dirty="0">
                <a:solidFill>
                  <a:schemeClr val="accent2"/>
                </a:solidFill>
              </a:rPr>
              <a:t> </a:t>
            </a:r>
            <a:r>
              <a:rPr lang="en-US" sz="1467" dirty="0">
                <a:solidFill>
                  <a:srgbClr val="FF0000"/>
                </a:solidFill>
              </a:rPr>
              <a:t>5 points</a:t>
            </a:r>
          </a:p>
          <a:p>
            <a:pPr marL="914377" lvl="1" indent="-304792" algn="just">
              <a:buClr>
                <a:schemeClr val="dk1"/>
              </a:buClr>
              <a:buSzPct val="100000"/>
              <a:buFont typeface="+mj-lt"/>
              <a:buAutoNum type="alphaLcParenR"/>
            </a:pPr>
            <a:r>
              <a:rPr lang="en-US" sz="1467" dirty="0">
                <a:solidFill>
                  <a:schemeClr val="tx1"/>
                </a:solidFill>
              </a:rPr>
              <a:t>If either run does not correspond, then explain why. </a:t>
            </a:r>
            <a:r>
              <a:rPr lang="en-US" sz="1467" dirty="0">
                <a:solidFill>
                  <a:srgbClr val="FF0000"/>
                </a:solidFill>
              </a:rPr>
              <a:t>5 points</a:t>
            </a:r>
          </a:p>
          <a:p>
            <a:pPr marL="325959" indent="-325959" algn="just">
              <a:buClr>
                <a:schemeClr val="dk1"/>
              </a:buClr>
              <a:buSzPct val="100000"/>
              <a:buAutoNum type="arabicPeriod" startAt="6"/>
            </a:pPr>
            <a:endParaRPr lang="en-US" sz="1467" b="1" dirty="0">
              <a:solidFill>
                <a:srgbClr val="FF0000"/>
              </a:solidFill>
            </a:endParaRPr>
          </a:p>
          <a:p>
            <a:pPr marL="325959" indent="-325959" algn="just">
              <a:buClr>
                <a:schemeClr val="dk1"/>
              </a:buClr>
              <a:buSzPct val="100000"/>
              <a:buAutoNum type="arabicPeriod" startAt="6"/>
            </a:pPr>
            <a:r>
              <a:rPr lang="en" sz="1600" b="1" dirty="0">
                <a:solidFill>
                  <a:schemeClr val="dk1"/>
                </a:solidFill>
              </a:rPr>
              <a:t>Bonus. </a:t>
            </a:r>
            <a:r>
              <a:rPr lang="en" sz="1600" b="1" dirty="0">
                <a:solidFill>
                  <a:srgbClr val="FF0000"/>
                </a:solidFill>
              </a:rPr>
              <a:t>5 points</a:t>
            </a:r>
            <a:endParaRPr sz="1600" b="1" dirty="0">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241"/>
            <a:ext cx="12192000" cy="732155"/>
          </a:xfrm>
        </p:spPr>
        <p:txBody>
          <a:bodyPr>
            <a:normAutofit fontScale="90000"/>
          </a:bodyPr>
          <a:lstStyle/>
          <a:p>
            <a:pPr algn="ctr"/>
            <a:r>
              <a:rPr lang="en-US" dirty="0"/>
              <a:t>Both matrices are slower than the real suburban change</a:t>
            </a:r>
          </a:p>
        </p:txBody>
      </p:sp>
      <p:sp>
        <p:nvSpPr>
          <p:cNvPr id="4" name="Slide Number Placeholder 3"/>
          <p:cNvSpPr>
            <a:spLocks noGrp="1"/>
          </p:cNvSpPr>
          <p:nvPr>
            <p:ph type="sldNum" sz="quarter" idx="12"/>
          </p:nvPr>
        </p:nvSpPr>
        <p:spPr/>
        <p:txBody>
          <a:bodyPr/>
          <a:lstStyle/>
          <a:p>
            <a:fld id="{D47C6A6E-F6BB-4697-B856-8A66036D8304}" type="slidenum">
              <a:rPr lang="en-US" smtClean="0"/>
              <a:t>30</a:t>
            </a:fld>
            <a:endParaRPr lang="en-US"/>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42512"/>
          <a:stretch/>
        </p:blipFill>
        <p:spPr bwMode="auto">
          <a:xfrm>
            <a:off x="-10" y="759640"/>
            <a:ext cx="4465941" cy="3427350"/>
          </a:xfrm>
          <a:prstGeom prst="rect">
            <a:avLst/>
          </a:prstGeom>
          <a:noFill/>
        </p:spPr>
      </p:pic>
      <p:sp>
        <p:nvSpPr>
          <p:cNvPr id="6" name="TextBox 5"/>
          <p:cNvSpPr txBox="1"/>
          <p:nvPr/>
        </p:nvSpPr>
        <p:spPr>
          <a:xfrm>
            <a:off x="0" y="5042915"/>
            <a:ext cx="12192000" cy="1815882"/>
          </a:xfrm>
          <a:prstGeom prst="rect">
            <a:avLst/>
          </a:prstGeom>
          <a:noFill/>
        </p:spPr>
        <p:txBody>
          <a:bodyPr wrap="square" rtlCol="0">
            <a:spAutoFit/>
          </a:bodyPr>
          <a:lstStyle/>
          <a:p>
            <a:r>
              <a:rPr lang="en-US" sz="2800" dirty="0"/>
              <a:t>Bars show cumulative number incidents since start of calibration interval along with the category at the end of the second time interval for categories Built, Forest, and Other.</a:t>
            </a:r>
          </a:p>
          <a:p>
            <a:endParaRPr lang="en-US" sz="2800" dirty="0"/>
          </a:p>
        </p:txBody>
      </p:sp>
      <p:pic>
        <p:nvPicPr>
          <p:cNvPr id="7" name="Content Placeholder 4"/>
          <p:cNvPicPr>
            <a:picLocks noChangeAspect="1"/>
          </p:cNvPicPr>
          <p:nvPr/>
        </p:nvPicPr>
        <p:blipFill rotWithShape="1">
          <a:blip r:embed="rId2" cstate="print">
            <a:extLst>
              <a:ext uri="{28A0092B-C50C-407E-A947-70E740481C1C}">
                <a14:useLocalDpi xmlns:a14="http://schemas.microsoft.com/office/drawing/2010/main" val="0"/>
              </a:ext>
            </a:extLst>
          </a:blip>
          <a:srcRect t="58134"/>
          <a:stretch/>
        </p:blipFill>
        <p:spPr bwMode="auto">
          <a:xfrm>
            <a:off x="4465931" y="759639"/>
            <a:ext cx="7726069" cy="4318046"/>
          </a:xfrm>
          <a:prstGeom prst="rect">
            <a:avLst/>
          </a:prstGeom>
          <a:noFill/>
        </p:spPr>
      </p:pic>
    </p:spTree>
    <p:extLst>
      <p:ext uri="{BB962C8B-B14F-4D97-AF65-F5344CB8AC3E}">
        <p14:creationId xmlns:p14="http://schemas.microsoft.com/office/powerpoint/2010/main" val="2206571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241"/>
            <a:ext cx="12192000" cy="732155"/>
          </a:xfrm>
        </p:spPr>
        <p:txBody>
          <a:bodyPr>
            <a:normAutofit fontScale="90000"/>
          </a:bodyPr>
          <a:lstStyle/>
          <a:p>
            <a:pPr algn="ctr"/>
            <a:r>
              <a:rPr lang="en-US" dirty="0"/>
              <a:t>Both matrices are faster than the real wetland change</a:t>
            </a:r>
          </a:p>
        </p:txBody>
      </p:sp>
      <p:sp>
        <p:nvSpPr>
          <p:cNvPr id="4" name="Slide Number Placeholder 3"/>
          <p:cNvSpPr>
            <a:spLocks noGrp="1"/>
          </p:cNvSpPr>
          <p:nvPr>
            <p:ph type="sldNum" sz="quarter" idx="12"/>
          </p:nvPr>
        </p:nvSpPr>
        <p:spPr/>
        <p:txBody>
          <a:bodyPr/>
          <a:lstStyle/>
          <a:p>
            <a:fld id="{D47C6A6E-F6BB-4697-B856-8A66036D8304}" type="slidenum">
              <a:rPr lang="en-US" smtClean="0"/>
              <a:t>31</a:t>
            </a:fld>
            <a:endParaRPr lang="en-US"/>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58215"/>
          <a:stretch/>
        </p:blipFill>
        <p:spPr bwMode="auto">
          <a:xfrm>
            <a:off x="4466122" y="756712"/>
            <a:ext cx="7725878" cy="4311567"/>
          </a:xfrm>
          <a:prstGeom prst="rect">
            <a:avLst/>
          </a:prstGeom>
          <a:noFill/>
        </p:spPr>
      </p:pic>
      <p:pic>
        <p:nvPicPr>
          <p:cNvPr id="7" name="Content Placeholder 4"/>
          <p:cNvPicPr>
            <a:picLocks noChangeAspect="1"/>
          </p:cNvPicPr>
          <p:nvPr/>
        </p:nvPicPr>
        <p:blipFill rotWithShape="1">
          <a:blip r:embed="rId2" cstate="print">
            <a:extLst>
              <a:ext uri="{28A0092B-C50C-407E-A947-70E740481C1C}">
                <a14:useLocalDpi xmlns:a14="http://schemas.microsoft.com/office/drawing/2010/main" val="0"/>
              </a:ext>
            </a:extLst>
          </a:blip>
          <a:srcRect b="42007"/>
          <a:stretch/>
        </p:blipFill>
        <p:spPr bwMode="auto">
          <a:xfrm>
            <a:off x="0" y="756712"/>
            <a:ext cx="4466122" cy="3459153"/>
          </a:xfrm>
          <a:prstGeom prst="rect">
            <a:avLst/>
          </a:prstGeom>
          <a:noFill/>
        </p:spPr>
      </p:pic>
      <p:sp>
        <p:nvSpPr>
          <p:cNvPr id="8" name="TextBox 7"/>
          <p:cNvSpPr txBox="1"/>
          <p:nvPr/>
        </p:nvSpPr>
        <p:spPr>
          <a:xfrm>
            <a:off x="0" y="5068279"/>
            <a:ext cx="12192000" cy="1815882"/>
          </a:xfrm>
          <a:prstGeom prst="rect">
            <a:avLst/>
          </a:prstGeom>
          <a:noFill/>
        </p:spPr>
        <p:txBody>
          <a:bodyPr wrap="square" rtlCol="0">
            <a:spAutoFit/>
          </a:bodyPr>
          <a:lstStyle/>
          <a:p>
            <a:r>
              <a:rPr lang="en-US" sz="2800" dirty="0"/>
              <a:t>Bars show cumulative number incidents since start of calibration interval along with the category at the end of the second time interval for categories Marsh, Water, and Other.</a:t>
            </a:r>
          </a:p>
          <a:p>
            <a:endParaRPr lang="en-US" sz="2800" dirty="0"/>
          </a:p>
        </p:txBody>
      </p:sp>
    </p:spTree>
    <p:extLst>
      <p:ext uri="{BB962C8B-B14F-4D97-AF65-F5344CB8AC3E}">
        <p14:creationId xmlns:p14="http://schemas.microsoft.com/office/powerpoint/2010/main" val="3157558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241"/>
            <a:ext cx="12192000" cy="732155"/>
          </a:xfrm>
        </p:spPr>
        <p:txBody>
          <a:bodyPr/>
          <a:lstStyle/>
          <a:p>
            <a:pPr algn="ctr"/>
            <a:r>
              <a:rPr lang="en-US" dirty="0"/>
              <a:t>Plum Island Ecosystems Towns extrapolated to 2007</a:t>
            </a:r>
          </a:p>
        </p:txBody>
      </p:sp>
      <p:sp>
        <p:nvSpPr>
          <p:cNvPr id="4" name="Slide Number Placeholder 3"/>
          <p:cNvSpPr>
            <a:spLocks noGrp="1"/>
          </p:cNvSpPr>
          <p:nvPr>
            <p:ph type="sldNum" sz="quarter" idx="12"/>
          </p:nvPr>
        </p:nvSpPr>
        <p:spPr/>
        <p:txBody>
          <a:bodyPr/>
          <a:lstStyle/>
          <a:p>
            <a:fld id="{D47C6A6E-F6BB-4697-B856-8A66036D8304}" type="slidenum">
              <a:rPr lang="en-US" smtClean="0"/>
              <a:t>32</a:t>
            </a:fld>
            <a:endParaRPr lang="en-US"/>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9001" y="760396"/>
            <a:ext cx="5486642" cy="5964812"/>
          </a:xfrm>
          <a:prstGeom prst="rect">
            <a:avLst/>
          </a:prstGeom>
          <a:noFill/>
        </p:spPr>
      </p:pic>
      <p:sp>
        <p:nvSpPr>
          <p:cNvPr id="6" name="TextBox 5"/>
          <p:cNvSpPr txBox="1"/>
          <p:nvPr/>
        </p:nvSpPr>
        <p:spPr>
          <a:xfrm>
            <a:off x="5611523" y="433132"/>
            <a:ext cx="6580477" cy="6186309"/>
          </a:xfrm>
          <a:prstGeom prst="rect">
            <a:avLst/>
          </a:prstGeom>
          <a:noFill/>
        </p:spPr>
        <p:txBody>
          <a:bodyPr wrap="square" rtlCol="0">
            <a:spAutoFit/>
          </a:bodyPr>
          <a:lstStyle/>
          <a:p>
            <a:r>
              <a:rPr lang="en-US" sz="2800" dirty="0"/>
              <a:t>Flow shows constant speed of change.</a:t>
            </a:r>
          </a:p>
          <a:p>
            <a:r>
              <a:rPr lang="en-US" sz="2800" dirty="0"/>
              <a:t>Markov shows decelerating speed of change.</a:t>
            </a:r>
          </a:p>
          <a:p>
            <a:r>
              <a:rPr lang="en-US" sz="2400" dirty="0"/>
              <a:t>The three graphs in the left column show the Flow extrapolation while the three graphs in the right column show the Markov extrapolation from a calibration interval that starts at 1971 and ends at 1985. One legend applies to each pair of graphs. The upper pair shows the size of each category via (a) Flow and (b) Markov, where each Markov bar shows transitions from 14-years previous. The middle pair shows the cumulative number of incidents via (c) Flow and (d) Markov. The lower pair shows change in the bottom three segments via (e) Flow and (f) Markov, where Markov shows differences from 1971.</a:t>
            </a:r>
          </a:p>
        </p:txBody>
      </p:sp>
    </p:spTree>
    <p:extLst>
      <p:ext uri="{BB962C8B-B14F-4D97-AF65-F5344CB8AC3E}">
        <p14:creationId xmlns:p14="http://schemas.microsoft.com/office/powerpoint/2010/main" val="834740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241"/>
            <a:ext cx="12192000" cy="732155"/>
          </a:xfrm>
        </p:spPr>
        <p:txBody>
          <a:bodyPr>
            <a:normAutofit fontScale="90000"/>
          </a:bodyPr>
          <a:lstStyle/>
          <a:p>
            <a:pPr algn="ctr"/>
            <a:r>
              <a:rPr lang="en-US" dirty="0"/>
              <a:t>Plum Island Ecosystems Wetland extrapolated to 2235</a:t>
            </a:r>
          </a:p>
        </p:txBody>
      </p:sp>
      <p:sp>
        <p:nvSpPr>
          <p:cNvPr id="4" name="Slide Number Placeholder 3"/>
          <p:cNvSpPr>
            <a:spLocks noGrp="1"/>
          </p:cNvSpPr>
          <p:nvPr>
            <p:ph type="sldNum" sz="quarter" idx="12"/>
          </p:nvPr>
        </p:nvSpPr>
        <p:spPr/>
        <p:txBody>
          <a:bodyPr/>
          <a:lstStyle/>
          <a:p>
            <a:fld id="{D47C6A6E-F6BB-4697-B856-8A66036D8304}" type="slidenum">
              <a:rPr lang="en-US" smtClean="0"/>
              <a:t>33</a:t>
            </a:fld>
            <a:endParaRPr lang="en-US"/>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196" y="760396"/>
            <a:ext cx="5492448" cy="5958788"/>
          </a:xfrm>
          <a:prstGeom prst="rect">
            <a:avLst/>
          </a:prstGeom>
          <a:noFill/>
        </p:spPr>
      </p:pic>
      <p:sp>
        <p:nvSpPr>
          <p:cNvPr id="6" name="TextBox 5"/>
          <p:cNvSpPr txBox="1"/>
          <p:nvPr/>
        </p:nvSpPr>
        <p:spPr>
          <a:xfrm>
            <a:off x="5611523" y="433132"/>
            <a:ext cx="6580477" cy="6186309"/>
          </a:xfrm>
          <a:prstGeom prst="rect">
            <a:avLst/>
          </a:prstGeom>
          <a:noFill/>
        </p:spPr>
        <p:txBody>
          <a:bodyPr wrap="square" rtlCol="0">
            <a:spAutoFit/>
          </a:bodyPr>
          <a:lstStyle/>
          <a:p>
            <a:r>
              <a:rPr lang="en-US" sz="2800" dirty="0"/>
              <a:t>Flow shows constant speed of change.</a:t>
            </a:r>
          </a:p>
          <a:p>
            <a:r>
              <a:rPr lang="en-US" sz="2800" dirty="0"/>
              <a:t>Markov shows decelerating speed of change.</a:t>
            </a:r>
          </a:p>
          <a:p>
            <a:r>
              <a:rPr lang="en-US" sz="2400" dirty="0"/>
              <a:t>The three graphs in the left column show the Flow extrapolation while the three graphs in the right column show the Markov extrapolation from a calibration interval that starts at 1938 and ends at 1971. One legend applies to each pair of graphs. The upper pair shows the size of each category via (a) Flow and (b) Markov, where each Markov bar shows transitions from 33-years previous. The middle pair shows the cumulative number of incidents via (c) Flow and (d) Markov. The lower pair shows change in the bottom three segments via (e) Flow and (f) Markov, where Markov shows differences from 1938.</a:t>
            </a:r>
          </a:p>
        </p:txBody>
      </p:sp>
    </p:spTree>
    <p:extLst>
      <p:ext uri="{BB962C8B-B14F-4D97-AF65-F5344CB8AC3E}">
        <p14:creationId xmlns:p14="http://schemas.microsoft.com/office/powerpoint/2010/main" val="950614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241"/>
            <a:ext cx="12192000" cy="732155"/>
          </a:xfrm>
        </p:spPr>
        <p:txBody>
          <a:bodyPr/>
          <a:lstStyle/>
          <a:p>
            <a:pPr algn="ctr"/>
            <a:r>
              <a:rPr lang="en-US" dirty="0"/>
              <a:t>Flow versus Markov Extrapolation</a:t>
            </a:r>
          </a:p>
        </p:txBody>
      </p:sp>
      <p:graphicFrame>
        <p:nvGraphicFramePr>
          <p:cNvPr id="8" name="Content Placeholder 7"/>
          <p:cNvGraphicFramePr>
            <a:graphicFrameLocks noGrp="1"/>
          </p:cNvGraphicFramePr>
          <p:nvPr>
            <p:ph idx="1"/>
          </p:nvPr>
        </p:nvGraphicFramePr>
        <p:xfrm>
          <a:off x="0" y="1219201"/>
          <a:ext cx="12192000" cy="3942078"/>
        </p:xfrm>
        <a:graphic>
          <a:graphicData uri="http://schemas.openxmlformats.org/drawingml/2006/table">
            <a:tbl>
              <a:tblPr firstRow="1" firstCol="1" bandRow="1">
                <a:tableStyleId>{9D7B26C5-4107-4FEC-AEDC-1716B250A1EF}</a:tableStyleId>
              </a:tblPr>
              <a:tblGrid>
                <a:gridCol w="7404890">
                  <a:extLst>
                    <a:ext uri="{9D8B030D-6E8A-4147-A177-3AD203B41FA5}">
                      <a16:colId xmlns:a16="http://schemas.microsoft.com/office/drawing/2014/main" val="3859959254"/>
                    </a:ext>
                  </a:extLst>
                </a:gridCol>
                <a:gridCol w="2234502">
                  <a:extLst>
                    <a:ext uri="{9D8B030D-6E8A-4147-A177-3AD203B41FA5}">
                      <a16:colId xmlns:a16="http://schemas.microsoft.com/office/drawing/2014/main" val="2141557697"/>
                    </a:ext>
                  </a:extLst>
                </a:gridCol>
                <a:gridCol w="2552608">
                  <a:extLst>
                    <a:ext uri="{9D8B030D-6E8A-4147-A177-3AD203B41FA5}">
                      <a16:colId xmlns:a16="http://schemas.microsoft.com/office/drawing/2014/main" val="2578947190"/>
                    </a:ext>
                  </a:extLst>
                </a:gridCol>
              </a:tblGrid>
              <a:tr h="563154">
                <a:tc>
                  <a:txBody>
                    <a:bodyPr/>
                    <a:lstStyle/>
                    <a:p>
                      <a:pPr marL="0" marR="0" algn="ctr">
                        <a:lnSpc>
                          <a:spcPts val="1300"/>
                        </a:lnSpc>
                        <a:spcBef>
                          <a:spcPts val="0"/>
                        </a:spcBef>
                        <a:spcAft>
                          <a:spcPts val="0"/>
                        </a:spcAft>
                      </a:pPr>
                      <a:r>
                        <a:rPr lang="en-US" sz="2400" dirty="0">
                          <a:effectLst/>
                        </a:rPr>
                        <a:t>Characteristic</a:t>
                      </a:r>
                      <a:endParaRPr lang="en-US" sz="2400"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ts val="1300"/>
                        </a:lnSpc>
                        <a:spcBef>
                          <a:spcPts val="0"/>
                        </a:spcBef>
                        <a:spcAft>
                          <a:spcPts val="0"/>
                        </a:spcAft>
                      </a:pPr>
                      <a:r>
                        <a:rPr lang="en-US" sz="2400">
                          <a:effectLst/>
                        </a:rPr>
                        <a:t>Flow</a:t>
                      </a:r>
                      <a:endParaRPr lang="en-US" sz="24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ts val="1300"/>
                        </a:lnSpc>
                        <a:spcBef>
                          <a:spcPts val="0"/>
                        </a:spcBef>
                        <a:spcAft>
                          <a:spcPts val="0"/>
                        </a:spcAft>
                      </a:pPr>
                      <a:r>
                        <a:rPr lang="en-US" sz="2400">
                          <a:effectLst/>
                        </a:rPr>
                        <a:t>Markov</a:t>
                      </a:r>
                      <a:endParaRPr lang="en-US" sz="24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972102154"/>
                  </a:ext>
                </a:extLst>
              </a:tr>
              <a:tr h="563154">
                <a:tc>
                  <a:txBody>
                    <a:bodyPr/>
                    <a:lstStyle/>
                    <a:p>
                      <a:pPr marL="0" marR="0" algn="ctr">
                        <a:lnSpc>
                          <a:spcPts val="1300"/>
                        </a:lnSpc>
                        <a:spcBef>
                          <a:spcPts val="0"/>
                        </a:spcBef>
                        <a:spcAft>
                          <a:spcPts val="0"/>
                        </a:spcAft>
                      </a:pPr>
                      <a:r>
                        <a:rPr lang="en-US" sz="2400" dirty="0">
                          <a:effectLst/>
                        </a:rPr>
                        <a:t>Extrapolates through continuous time</a:t>
                      </a:r>
                      <a:endParaRPr lang="en-US" sz="2400"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ts val="1300"/>
                        </a:lnSpc>
                        <a:spcBef>
                          <a:spcPts val="0"/>
                        </a:spcBef>
                        <a:spcAft>
                          <a:spcPts val="0"/>
                        </a:spcAft>
                      </a:pPr>
                      <a:r>
                        <a:rPr lang="en-US" sz="2400">
                          <a:effectLst/>
                        </a:rPr>
                        <a:t>Yes</a:t>
                      </a:r>
                      <a:endParaRPr lang="en-US" sz="24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ts val="1300"/>
                        </a:lnSpc>
                        <a:spcBef>
                          <a:spcPts val="0"/>
                        </a:spcBef>
                        <a:spcAft>
                          <a:spcPts val="0"/>
                        </a:spcAft>
                      </a:pPr>
                      <a:r>
                        <a:rPr lang="en-US" sz="2400">
                          <a:effectLst/>
                        </a:rPr>
                        <a:t>No</a:t>
                      </a:r>
                      <a:endParaRPr lang="en-US" sz="24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476801581"/>
                  </a:ext>
                </a:extLst>
              </a:tr>
              <a:tr h="563154">
                <a:tc>
                  <a:txBody>
                    <a:bodyPr/>
                    <a:lstStyle/>
                    <a:p>
                      <a:pPr marL="0" marR="0" algn="ctr">
                        <a:lnSpc>
                          <a:spcPts val="1300"/>
                        </a:lnSpc>
                        <a:spcBef>
                          <a:spcPts val="0"/>
                        </a:spcBef>
                        <a:spcAft>
                          <a:spcPts val="0"/>
                        </a:spcAft>
                      </a:pPr>
                      <a:r>
                        <a:rPr lang="en-US" sz="2400" dirty="0">
                          <a:effectLst/>
                        </a:rPr>
                        <a:t>Extrapolates constant net change for each category</a:t>
                      </a:r>
                      <a:endParaRPr lang="en-US" sz="2400"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ts val="1300"/>
                        </a:lnSpc>
                        <a:spcBef>
                          <a:spcPts val="0"/>
                        </a:spcBef>
                        <a:spcAft>
                          <a:spcPts val="0"/>
                        </a:spcAft>
                      </a:pPr>
                      <a:r>
                        <a:rPr lang="en-US" sz="2400">
                          <a:effectLst/>
                        </a:rPr>
                        <a:t>Yes</a:t>
                      </a:r>
                      <a:endParaRPr lang="en-US" sz="24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ts val="1300"/>
                        </a:lnSpc>
                        <a:spcBef>
                          <a:spcPts val="0"/>
                        </a:spcBef>
                        <a:spcAft>
                          <a:spcPts val="0"/>
                        </a:spcAft>
                      </a:pPr>
                      <a:r>
                        <a:rPr lang="en-US" sz="2400">
                          <a:effectLst/>
                        </a:rPr>
                        <a:t>No</a:t>
                      </a:r>
                      <a:endParaRPr lang="en-US" sz="24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279334398"/>
                  </a:ext>
                </a:extLst>
              </a:tr>
              <a:tr h="563154">
                <a:tc>
                  <a:txBody>
                    <a:bodyPr/>
                    <a:lstStyle/>
                    <a:p>
                      <a:pPr marL="0" marR="0" algn="ctr">
                        <a:lnSpc>
                          <a:spcPts val="1300"/>
                        </a:lnSpc>
                        <a:spcBef>
                          <a:spcPts val="0"/>
                        </a:spcBef>
                        <a:spcAft>
                          <a:spcPts val="0"/>
                        </a:spcAft>
                      </a:pPr>
                      <a:r>
                        <a:rPr lang="en-US" sz="2400" dirty="0">
                          <a:effectLst/>
                        </a:rPr>
                        <a:t>Allows at most one incident during extrapolation</a:t>
                      </a:r>
                      <a:endParaRPr lang="en-US" sz="2400"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ts val="1300"/>
                        </a:lnSpc>
                        <a:spcBef>
                          <a:spcPts val="0"/>
                        </a:spcBef>
                        <a:spcAft>
                          <a:spcPts val="0"/>
                        </a:spcAft>
                      </a:pPr>
                      <a:r>
                        <a:rPr lang="en-US" sz="2400" dirty="0">
                          <a:effectLst/>
                        </a:rPr>
                        <a:t>Yes</a:t>
                      </a:r>
                      <a:endParaRPr lang="en-US" sz="2400"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ts val="1300"/>
                        </a:lnSpc>
                        <a:spcBef>
                          <a:spcPts val="0"/>
                        </a:spcBef>
                        <a:spcAft>
                          <a:spcPts val="0"/>
                        </a:spcAft>
                      </a:pPr>
                      <a:r>
                        <a:rPr lang="en-US" sz="2400">
                          <a:effectLst/>
                        </a:rPr>
                        <a:t>No</a:t>
                      </a:r>
                      <a:endParaRPr lang="en-US" sz="24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863314626"/>
                  </a:ext>
                </a:extLst>
              </a:tr>
              <a:tr h="563154">
                <a:tc>
                  <a:txBody>
                    <a:bodyPr/>
                    <a:lstStyle/>
                    <a:p>
                      <a:pPr marL="0" marR="0" algn="ctr">
                        <a:lnSpc>
                          <a:spcPts val="1300"/>
                        </a:lnSpc>
                        <a:spcBef>
                          <a:spcPts val="0"/>
                        </a:spcBef>
                        <a:spcAft>
                          <a:spcPts val="0"/>
                        </a:spcAft>
                      </a:pPr>
                      <a:r>
                        <a:rPr lang="en-US" sz="2400">
                          <a:effectLst/>
                        </a:rPr>
                        <a:t>Assures calculation of time to reach zero persistence</a:t>
                      </a:r>
                      <a:endParaRPr lang="en-US" sz="24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ts val="1300"/>
                        </a:lnSpc>
                        <a:spcBef>
                          <a:spcPts val="0"/>
                        </a:spcBef>
                        <a:spcAft>
                          <a:spcPts val="0"/>
                        </a:spcAft>
                      </a:pPr>
                      <a:r>
                        <a:rPr lang="en-US" sz="2400" dirty="0">
                          <a:effectLst/>
                        </a:rPr>
                        <a:t>Yes</a:t>
                      </a:r>
                      <a:endParaRPr lang="en-US" sz="2400"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ts val="1300"/>
                        </a:lnSpc>
                        <a:spcBef>
                          <a:spcPts val="0"/>
                        </a:spcBef>
                        <a:spcAft>
                          <a:spcPts val="0"/>
                        </a:spcAft>
                      </a:pPr>
                      <a:r>
                        <a:rPr lang="en-US" sz="2400">
                          <a:effectLst/>
                        </a:rPr>
                        <a:t>No</a:t>
                      </a:r>
                      <a:endParaRPr lang="en-US" sz="24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116200081"/>
                  </a:ext>
                </a:extLst>
              </a:tr>
              <a:tr h="563154">
                <a:tc>
                  <a:txBody>
                    <a:bodyPr/>
                    <a:lstStyle/>
                    <a:p>
                      <a:pPr marL="0" marR="0" algn="ctr">
                        <a:lnSpc>
                          <a:spcPts val="1300"/>
                        </a:lnSpc>
                        <a:spcBef>
                          <a:spcPts val="0"/>
                        </a:spcBef>
                        <a:spcAft>
                          <a:spcPts val="0"/>
                        </a:spcAft>
                      </a:pPr>
                      <a:r>
                        <a:rPr lang="en-US" sz="2400">
                          <a:effectLst/>
                        </a:rPr>
                        <a:t>Extrapolates towards a limiting distribution</a:t>
                      </a:r>
                      <a:endParaRPr lang="en-US" sz="24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ts val="1300"/>
                        </a:lnSpc>
                        <a:spcBef>
                          <a:spcPts val="0"/>
                        </a:spcBef>
                        <a:spcAft>
                          <a:spcPts val="0"/>
                        </a:spcAft>
                      </a:pPr>
                      <a:r>
                        <a:rPr lang="en-US" sz="2400" dirty="0">
                          <a:effectLst/>
                        </a:rPr>
                        <a:t>No</a:t>
                      </a:r>
                      <a:endParaRPr lang="en-US" sz="2400"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ts val="1300"/>
                        </a:lnSpc>
                        <a:spcBef>
                          <a:spcPts val="0"/>
                        </a:spcBef>
                        <a:spcAft>
                          <a:spcPts val="0"/>
                        </a:spcAft>
                      </a:pPr>
                      <a:r>
                        <a:rPr lang="en-US" sz="2400" dirty="0">
                          <a:effectLst/>
                        </a:rPr>
                        <a:t>Frequently</a:t>
                      </a:r>
                      <a:endParaRPr lang="en-US" sz="2400"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560543799"/>
                  </a:ext>
                </a:extLst>
              </a:tr>
              <a:tr h="563154">
                <a:tc>
                  <a:txBody>
                    <a:bodyPr/>
                    <a:lstStyle/>
                    <a:p>
                      <a:pPr marL="0" marR="0" algn="ctr">
                        <a:lnSpc>
                          <a:spcPts val="1300"/>
                        </a:lnSpc>
                        <a:spcBef>
                          <a:spcPts val="0"/>
                        </a:spcBef>
                        <a:spcAft>
                          <a:spcPts val="0"/>
                        </a:spcAft>
                      </a:pPr>
                      <a:r>
                        <a:rPr lang="en-US" sz="2400">
                          <a:effectLst/>
                        </a:rPr>
                        <a:t>Is sensitive to persistence</a:t>
                      </a:r>
                      <a:endParaRPr lang="en-US" sz="24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ts val="1300"/>
                        </a:lnSpc>
                        <a:spcBef>
                          <a:spcPts val="0"/>
                        </a:spcBef>
                        <a:spcAft>
                          <a:spcPts val="0"/>
                        </a:spcAft>
                      </a:pPr>
                      <a:r>
                        <a:rPr lang="en-US" sz="2400">
                          <a:effectLst/>
                        </a:rPr>
                        <a:t>No</a:t>
                      </a:r>
                      <a:endParaRPr lang="en-US" sz="240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ts val="1300"/>
                        </a:lnSpc>
                        <a:spcBef>
                          <a:spcPts val="0"/>
                        </a:spcBef>
                        <a:spcAft>
                          <a:spcPts val="0"/>
                        </a:spcAft>
                      </a:pPr>
                      <a:r>
                        <a:rPr lang="en-US" sz="2400" dirty="0">
                          <a:effectLst/>
                        </a:rPr>
                        <a:t>Slightly</a:t>
                      </a:r>
                      <a:endParaRPr lang="en-US" sz="2400"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934320160"/>
                  </a:ext>
                </a:extLst>
              </a:tr>
            </a:tbl>
          </a:graphicData>
        </a:graphic>
      </p:graphicFrame>
      <p:sp>
        <p:nvSpPr>
          <p:cNvPr id="4" name="Slide Number Placeholder 3"/>
          <p:cNvSpPr>
            <a:spLocks noGrp="1"/>
          </p:cNvSpPr>
          <p:nvPr>
            <p:ph type="sldNum" sz="quarter" idx="12"/>
          </p:nvPr>
        </p:nvSpPr>
        <p:spPr/>
        <p:txBody>
          <a:bodyPr/>
          <a:lstStyle/>
          <a:p>
            <a:fld id="{D47C6A6E-F6BB-4697-B856-8A66036D8304}" type="slidenum">
              <a:rPr lang="en-US" smtClean="0"/>
              <a:t>34</a:t>
            </a:fld>
            <a:endParaRPr lang="en-US"/>
          </a:p>
        </p:txBody>
      </p:sp>
    </p:spTree>
    <p:extLst>
      <p:ext uri="{BB962C8B-B14F-4D97-AF65-F5344CB8AC3E}">
        <p14:creationId xmlns:p14="http://schemas.microsoft.com/office/powerpoint/2010/main" val="2924979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67674-0514-4436-9E54-E13A2F8EAB70}"/>
              </a:ext>
            </a:extLst>
          </p:cNvPr>
          <p:cNvSpPr>
            <a:spLocks noGrp="1"/>
          </p:cNvSpPr>
          <p:nvPr>
            <p:ph type="title"/>
          </p:nvPr>
        </p:nvSpPr>
        <p:spPr>
          <a:xfrm>
            <a:off x="838200" y="365125"/>
            <a:ext cx="10960510" cy="1325563"/>
          </a:xfrm>
        </p:spPr>
        <p:txBody>
          <a:bodyPr/>
          <a:lstStyle/>
          <a:p>
            <a:r>
              <a:rPr lang="en-US" dirty="0"/>
              <a:t>Ask yourself these four questions to decide whether a model is appropriate.</a:t>
            </a:r>
          </a:p>
        </p:txBody>
      </p:sp>
      <p:sp>
        <p:nvSpPr>
          <p:cNvPr id="3" name="Content Placeholder 2">
            <a:extLst>
              <a:ext uri="{FF2B5EF4-FFF2-40B4-BE49-F238E27FC236}">
                <a16:creationId xmlns:a16="http://schemas.microsoft.com/office/drawing/2014/main" id="{F322698F-3222-4EC1-98CD-06CD4CFEAA3D}"/>
              </a:ext>
            </a:extLst>
          </p:cNvPr>
          <p:cNvSpPr>
            <a:spLocks noGrp="1"/>
          </p:cNvSpPr>
          <p:nvPr>
            <p:ph idx="1"/>
          </p:nvPr>
        </p:nvSpPr>
        <p:spPr>
          <a:xfrm>
            <a:off x="0" y="1690688"/>
            <a:ext cx="12192000" cy="5167312"/>
          </a:xfrm>
        </p:spPr>
        <p:txBody>
          <a:bodyPr>
            <a:normAutofit fontScale="92500" lnSpcReduction="20000"/>
          </a:bodyPr>
          <a:lstStyle/>
          <a:p>
            <a:pPr marL="514350" indent="-514350">
              <a:buFont typeface="+mj-lt"/>
              <a:buAutoNum type="arabicPeriod"/>
            </a:pPr>
            <a:r>
              <a:rPr lang="en-US" dirty="0"/>
              <a:t>Can you understand the model?</a:t>
            </a:r>
          </a:p>
          <a:p>
            <a:pPr marL="914400" lvl="1" indent="-457200">
              <a:buFont typeface="+mj-lt"/>
              <a:buAutoNum type="alphaLcParenR"/>
            </a:pPr>
            <a:r>
              <a:rPr lang="en-US" dirty="0"/>
              <a:t>If the model’s documentation is poor, then there is little hope to understand the model.</a:t>
            </a:r>
          </a:p>
          <a:p>
            <a:pPr marL="514350" indent="-514350">
              <a:buFont typeface="+mj-lt"/>
              <a:buAutoNum type="arabicPeriod"/>
            </a:pPr>
            <a:r>
              <a:rPr lang="en-US" dirty="0"/>
              <a:t>Can your audience understand the model?</a:t>
            </a:r>
          </a:p>
          <a:p>
            <a:pPr marL="914400" lvl="1" indent="-457200">
              <a:buFont typeface="+mj-lt"/>
              <a:buAutoNum type="alphaLcParenR"/>
            </a:pPr>
            <a:r>
              <a:rPr lang="en-US" dirty="0"/>
              <a:t>If the audience cannot understand the model, then it will not be helpful for the audience to use the information to make a decision.</a:t>
            </a:r>
          </a:p>
          <a:p>
            <a:pPr marL="514350" indent="-514350">
              <a:buFont typeface="+mj-lt"/>
              <a:buAutoNum type="arabicPeriod"/>
            </a:pPr>
            <a:r>
              <a:rPr lang="en-US" dirty="0"/>
              <a:t>Can you control the model?</a:t>
            </a:r>
          </a:p>
          <a:p>
            <a:pPr marL="914400" lvl="1" indent="-457200">
              <a:buFont typeface="+mj-lt"/>
              <a:buAutoNum type="alphaLcParenR"/>
            </a:pPr>
            <a:r>
              <a:rPr lang="en-US" dirty="0"/>
              <a:t>If you cannot control the quantity and allocation of the land changes, then you will not be able to use it to express scenarios.</a:t>
            </a:r>
          </a:p>
          <a:p>
            <a:pPr marL="914400" lvl="1" indent="-457200">
              <a:buFont typeface="+mj-lt"/>
              <a:buAutoNum type="alphaLcParenR"/>
            </a:pPr>
            <a:r>
              <a:rPr lang="en-US" dirty="0"/>
              <a:t>If the model’s interface is poorly designed, then you are unlikely to be able to control the model.</a:t>
            </a:r>
          </a:p>
          <a:p>
            <a:pPr marL="914400" lvl="1" indent="-457200">
              <a:buFont typeface="+mj-lt"/>
              <a:buAutoNum type="alphaLcParenR"/>
            </a:pPr>
            <a:r>
              <a:rPr lang="en-US" dirty="0"/>
              <a:t>If the model does not behave according to the documentation, then you are likely to misinterpret the output.</a:t>
            </a:r>
          </a:p>
          <a:p>
            <a:pPr marL="514350" indent="-514350">
              <a:buFont typeface="+mj-lt"/>
              <a:buAutoNum type="arabicPeriod"/>
            </a:pPr>
            <a:r>
              <a:rPr lang="en-US" dirty="0"/>
              <a:t>Is the model relevant to your research question?</a:t>
            </a:r>
          </a:p>
          <a:p>
            <a:pPr marL="914400" lvl="1" indent="-457200">
              <a:buFont typeface="+mj-lt"/>
              <a:buAutoNum type="alphaLcParenR"/>
            </a:pPr>
            <a:r>
              <a:rPr lang="en-US" dirty="0"/>
              <a:t>If you use a model merely because you have seen other people use the model, then the model will not necessarily be relevant to your research question, because those other people might have a different research question or those other people might not have thought deeply concerning their research question.</a:t>
            </a:r>
          </a:p>
        </p:txBody>
      </p:sp>
      <p:sp>
        <p:nvSpPr>
          <p:cNvPr id="4" name="Slide Number Placeholder 3">
            <a:extLst>
              <a:ext uri="{FF2B5EF4-FFF2-40B4-BE49-F238E27FC236}">
                <a16:creationId xmlns:a16="http://schemas.microsoft.com/office/drawing/2014/main" id="{224DF222-76D0-4905-B428-A425D97CC08D}"/>
              </a:ext>
            </a:extLst>
          </p:cNvPr>
          <p:cNvSpPr>
            <a:spLocks noGrp="1"/>
          </p:cNvSpPr>
          <p:nvPr>
            <p:ph type="sldNum" sz="quarter" idx="12"/>
          </p:nvPr>
        </p:nvSpPr>
        <p:spPr/>
        <p:txBody>
          <a:bodyPr/>
          <a:lstStyle/>
          <a:p>
            <a:fld id="{D47C6A6E-F6BB-4697-B856-8A66036D8304}" type="slidenum">
              <a:rPr lang="en-US" smtClean="0"/>
              <a:t>35</a:t>
            </a:fld>
            <a:endParaRPr lang="en-US"/>
          </a:p>
        </p:txBody>
      </p:sp>
    </p:spTree>
    <p:extLst>
      <p:ext uri="{BB962C8B-B14F-4D97-AF65-F5344CB8AC3E}">
        <p14:creationId xmlns:p14="http://schemas.microsoft.com/office/powerpoint/2010/main" val="1308352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Assignment 7</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4</a:t>
            </a:fld>
            <a:endParaRPr lang="en-US"/>
          </a:p>
        </p:txBody>
      </p:sp>
    </p:spTree>
    <p:extLst>
      <p:ext uri="{BB962C8B-B14F-4D97-AF65-F5344CB8AC3E}">
        <p14:creationId xmlns:p14="http://schemas.microsoft.com/office/powerpoint/2010/main" val="3400010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Assignment 7</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5</a:t>
            </a:fld>
            <a:endParaRPr lang="en-US"/>
          </a:p>
        </p:txBody>
      </p:sp>
    </p:spTree>
    <p:extLst>
      <p:ext uri="{BB962C8B-B14F-4D97-AF65-F5344CB8AC3E}">
        <p14:creationId xmlns:p14="http://schemas.microsoft.com/office/powerpoint/2010/main" val="4034043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Assignment 7</a:t>
            </a:r>
          </a:p>
        </p:txBody>
      </p:sp>
      <p:pic>
        <p:nvPicPr>
          <p:cNvPr id="5" name="Content Placeholder 4"/>
          <p:cNvPicPr>
            <a:picLocks noGrp="1" noChangeAspect="1"/>
          </p:cNvPicPr>
          <p:nvPr>
            <p:ph idx="1"/>
          </p:nvPr>
        </p:nvPicPr>
        <p:blipFill rotWithShape="1">
          <a:blip r:embed="rId2"/>
          <a:srcRect l="30721" t="26179" r="47500" b="48759"/>
          <a:stretch/>
        </p:blipFill>
        <p:spPr>
          <a:xfrm>
            <a:off x="3070461" y="744639"/>
            <a:ext cx="5011120" cy="3243713"/>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6</a:t>
            </a:fld>
            <a:endParaRPr lang="en-US"/>
          </a:p>
        </p:txBody>
      </p:sp>
      <p:sp>
        <p:nvSpPr>
          <p:cNvPr id="6" name="TextBox 5"/>
          <p:cNvSpPr txBox="1"/>
          <p:nvPr/>
        </p:nvSpPr>
        <p:spPr>
          <a:xfrm>
            <a:off x="838200" y="3089709"/>
            <a:ext cx="1250482" cy="1588169"/>
          </a:xfrm>
          <a:prstGeom prst="rect">
            <a:avLst/>
          </a:prstGeom>
          <a:noFill/>
        </p:spPr>
        <p:txBody>
          <a:bodyPr wrap="square" rtlCol="0">
            <a:spAutoFit/>
          </a:bodyPr>
          <a:lstStyle/>
          <a:p>
            <a:endParaRPr lang="en-US" dirty="0"/>
          </a:p>
        </p:txBody>
      </p:sp>
      <p:graphicFrame>
        <p:nvGraphicFramePr>
          <p:cNvPr id="7" name="Table 6"/>
          <p:cNvGraphicFramePr>
            <a:graphicFrameLocks noGrp="1"/>
          </p:cNvGraphicFramePr>
          <p:nvPr/>
        </p:nvGraphicFramePr>
        <p:xfrm>
          <a:off x="0" y="2453214"/>
          <a:ext cx="3002280" cy="1097280"/>
        </p:xfrm>
        <a:graphic>
          <a:graphicData uri="http://schemas.openxmlformats.org/drawingml/2006/table">
            <a:tbl>
              <a:tblPr/>
              <a:tblGrid>
                <a:gridCol w="1000760">
                  <a:extLst>
                    <a:ext uri="{9D8B030D-6E8A-4147-A177-3AD203B41FA5}">
                      <a16:colId xmlns:a16="http://schemas.microsoft.com/office/drawing/2014/main" val="1017879749"/>
                    </a:ext>
                  </a:extLst>
                </a:gridCol>
                <a:gridCol w="1000760">
                  <a:extLst>
                    <a:ext uri="{9D8B030D-6E8A-4147-A177-3AD203B41FA5}">
                      <a16:colId xmlns:a16="http://schemas.microsoft.com/office/drawing/2014/main" val="872737295"/>
                    </a:ext>
                  </a:extLst>
                </a:gridCol>
                <a:gridCol w="1000760">
                  <a:extLst>
                    <a:ext uri="{9D8B030D-6E8A-4147-A177-3AD203B41FA5}">
                      <a16:colId xmlns:a16="http://schemas.microsoft.com/office/drawing/2014/main" val="3426844394"/>
                    </a:ext>
                  </a:extLst>
                </a:gridCol>
              </a:tblGrid>
              <a:tr h="0">
                <a:tc>
                  <a:txBody>
                    <a:bodyPr/>
                    <a:lstStyle/>
                    <a:p>
                      <a:pPr algn="ctr"/>
                      <a:r>
                        <a:rPr lang="en-US" dirty="0">
                          <a:effectLst/>
                        </a:rPr>
                        <a:t>1</a:t>
                      </a:r>
                    </a:p>
                  </a:txBody>
                  <a:tcPr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r"/>
                      <a:r>
                        <a:rPr lang="en-US" dirty="0">
                          <a:effectLst/>
                        </a:rPr>
                        <a:t>52477</a:t>
                      </a:r>
                    </a:p>
                  </a:txBody>
                  <a:tcPr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r"/>
                      <a:r>
                        <a:rPr lang="en-US" dirty="0">
                          <a:effectLst/>
                        </a:rPr>
                        <a:t>Forest</a:t>
                      </a:r>
                    </a:p>
                  </a:txBody>
                  <a:tcPr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780100577"/>
                  </a:ext>
                </a:extLst>
              </a:tr>
              <a:tr h="0">
                <a:tc>
                  <a:txBody>
                    <a:bodyPr/>
                    <a:lstStyle/>
                    <a:p>
                      <a:pPr algn="ctr"/>
                      <a:r>
                        <a:rPr lang="en-US">
                          <a:effectLst/>
                        </a:rPr>
                        <a:t>2</a:t>
                      </a:r>
                    </a:p>
                  </a:txBody>
                  <a:tcPr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r"/>
                      <a:r>
                        <a:rPr lang="en-US" dirty="0">
                          <a:effectLst/>
                        </a:rPr>
                        <a:t>28434</a:t>
                      </a:r>
                    </a:p>
                  </a:txBody>
                  <a:tcPr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r"/>
                      <a:r>
                        <a:rPr lang="en-US">
                          <a:effectLst/>
                        </a:rPr>
                        <a:t>Other</a:t>
                      </a:r>
                    </a:p>
                  </a:txBody>
                  <a:tcPr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844906561"/>
                  </a:ext>
                </a:extLst>
              </a:tr>
              <a:tr h="0">
                <a:tc>
                  <a:txBody>
                    <a:bodyPr/>
                    <a:lstStyle/>
                    <a:p>
                      <a:pPr algn="ctr"/>
                      <a:r>
                        <a:rPr lang="en-US">
                          <a:effectLst/>
                        </a:rPr>
                        <a:t>3</a:t>
                      </a:r>
                    </a:p>
                  </a:txBody>
                  <a:tcPr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r"/>
                      <a:r>
                        <a:rPr lang="en-US" dirty="0">
                          <a:effectLst/>
                        </a:rPr>
                        <a:t>22279</a:t>
                      </a:r>
                    </a:p>
                  </a:txBody>
                  <a:tcPr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r"/>
                      <a:r>
                        <a:rPr lang="en-US" dirty="0">
                          <a:effectLst/>
                        </a:rPr>
                        <a:t>Built</a:t>
                      </a:r>
                    </a:p>
                  </a:txBody>
                  <a:tcPr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191292079"/>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284485674"/>
              </p:ext>
            </p:extLst>
          </p:nvPr>
        </p:nvGraphicFramePr>
        <p:xfrm>
          <a:off x="252050" y="4200108"/>
          <a:ext cx="10107678" cy="222504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3949171551"/>
                    </a:ext>
                  </a:extLst>
                </a:gridCol>
                <a:gridCol w="1354667">
                  <a:extLst>
                    <a:ext uri="{9D8B030D-6E8A-4147-A177-3AD203B41FA5}">
                      <a16:colId xmlns:a16="http://schemas.microsoft.com/office/drawing/2014/main" val="544264490"/>
                    </a:ext>
                  </a:extLst>
                </a:gridCol>
                <a:gridCol w="2189480">
                  <a:extLst>
                    <a:ext uri="{9D8B030D-6E8A-4147-A177-3AD203B41FA5}">
                      <a16:colId xmlns:a16="http://schemas.microsoft.com/office/drawing/2014/main" val="3777368823"/>
                    </a:ext>
                  </a:extLst>
                </a:gridCol>
                <a:gridCol w="2084705">
                  <a:extLst>
                    <a:ext uri="{9D8B030D-6E8A-4147-A177-3AD203B41FA5}">
                      <a16:colId xmlns:a16="http://schemas.microsoft.com/office/drawing/2014/main" val="3225017230"/>
                    </a:ext>
                  </a:extLst>
                </a:gridCol>
                <a:gridCol w="2193566">
                  <a:extLst>
                    <a:ext uri="{9D8B030D-6E8A-4147-A177-3AD203B41FA5}">
                      <a16:colId xmlns:a16="http://schemas.microsoft.com/office/drawing/2014/main" val="1936730300"/>
                    </a:ext>
                  </a:extLst>
                </a:gridCol>
                <a:gridCol w="930593">
                  <a:extLst>
                    <a:ext uri="{9D8B030D-6E8A-4147-A177-3AD203B41FA5}">
                      <a16:colId xmlns:a16="http://schemas.microsoft.com/office/drawing/2014/main" val="712823424"/>
                    </a:ext>
                  </a:extLst>
                </a:gridCol>
              </a:tblGrid>
              <a:tr h="370840">
                <a:tc>
                  <a:txBody>
                    <a:bodyPr/>
                    <a:lstStyle/>
                    <a:p>
                      <a:pPr algn="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r>
                        <a:rPr lang="en-US" dirty="0"/>
                        <a:t>2085</a:t>
                      </a:r>
                    </a:p>
                  </a:txBody>
                  <a:tcPr>
                    <a:lnL w="12700" cap="flat" cmpd="sng" algn="ctr">
                      <a:solidFill>
                        <a:schemeClr val="tx1"/>
                      </a:solidFill>
                      <a:prstDash val="solid"/>
                      <a:round/>
                      <a:headEnd type="none" w="med" len="med"/>
                      <a:tailEnd type="none" w="med" len="med"/>
                    </a:lnL>
                  </a:tcPr>
                </a:tc>
                <a:tc>
                  <a:txBody>
                    <a:bodyPr/>
                    <a:lstStyle/>
                    <a:p>
                      <a:pPr algn="r"/>
                      <a:r>
                        <a:rPr lang="en-US" dirty="0"/>
                        <a:t>2085</a:t>
                      </a:r>
                    </a:p>
                  </a:txBody>
                  <a:tcPr/>
                </a:tc>
                <a:tc>
                  <a:txBody>
                    <a:bodyPr/>
                    <a:lstStyle/>
                    <a:p>
                      <a:pPr algn="r"/>
                      <a:r>
                        <a:rPr lang="en-US" dirty="0"/>
                        <a:t>2085</a:t>
                      </a:r>
                    </a:p>
                  </a:txBody>
                  <a:tcPr/>
                </a:tc>
                <a:tc>
                  <a:txBody>
                    <a:bodyPr/>
                    <a:lstStyle/>
                    <a:p>
                      <a:pPr algn="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3495984106"/>
                  </a:ext>
                </a:extLst>
              </a:tr>
              <a:tr h="370840">
                <a:tc>
                  <a:txBody>
                    <a:bodyPr/>
                    <a:lstStyle/>
                    <a:p>
                      <a:pPr algn="r"/>
                      <a:endParaRPr 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dirty="0"/>
                        <a:t>Forest</a:t>
                      </a:r>
                    </a:p>
                  </a:txBody>
                  <a:tcPr>
                    <a:lnL w="12700" cap="flat" cmpd="sng" algn="ctr">
                      <a:solidFill>
                        <a:schemeClr val="tx1"/>
                      </a:solidFill>
                      <a:prstDash val="solid"/>
                      <a:round/>
                      <a:headEnd type="none" w="med" len="med"/>
                      <a:tailEnd type="none" w="med" len="med"/>
                    </a:lnL>
                  </a:tcPr>
                </a:tc>
                <a:tc>
                  <a:txBody>
                    <a:bodyPr/>
                    <a:lstStyle/>
                    <a:p>
                      <a:pPr algn="r"/>
                      <a:r>
                        <a:rPr lang="en-US" dirty="0"/>
                        <a:t>Other</a:t>
                      </a:r>
                    </a:p>
                  </a:txBody>
                  <a:tcPr/>
                </a:tc>
                <a:tc>
                  <a:txBody>
                    <a:bodyPr/>
                    <a:lstStyle/>
                    <a:p>
                      <a:pPr algn="r"/>
                      <a:r>
                        <a:rPr lang="en-US" dirty="0"/>
                        <a:t>Built</a:t>
                      </a:r>
                    </a:p>
                  </a:txBody>
                  <a:tcPr/>
                </a:tc>
                <a:tc>
                  <a:txBody>
                    <a:bodyPr/>
                    <a:lstStyle/>
                    <a:p>
                      <a:pPr algn="r"/>
                      <a:r>
                        <a:rPr lang="en-US" dirty="0"/>
                        <a:t>Sum</a:t>
                      </a:r>
                    </a:p>
                  </a:txBody>
                  <a:tcPr/>
                </a:tc>
                <a:extLst>
                  <a:ext uri="{0D108BD9-81ED-4DB2-BD59-A6C34878D82A}">
                    <a16:rowId xmlns:a16="http://schemas.microsoft.com/office/drawing/2014/main" val="1608960326"/>
                  </a:ext>
                </a:extLst>
              </a:tr>
              <a:tr h="370840">
                <a:tc>
                  <a:txBody>
                    <a:bodyPr/>
                    <a:lstStyle/>
                    <a:p>
                      <a:pPr algn="r"/>
                      <a:r>
                        <a:rPr lang="en-US" dirty="0"/>
                        <a:t>1985</a:t>
                      </a:r>
                    </a:p>
                  </a:txBody>
                  <a:tcPr>
                    <a:lnT w="12700" cap="flat" cmpd="sng" algn="ctr">
                      <a:solidFill>
                        <a:schemeClr val="tx1"/>
                      </a:solidFill>
                      <a:prstDash val="solid"/>
                      <a:round/>
                      <a:headEnd type="none" w="med" len="med"/>
                      <a:tailEnd type="none" w="med" len="med"/>
                    </a:lnT>
                  </a:tcPr>
                </a:tc>
                <a:tc>
                  <a:txBody>
                    <a:bodyPr/>
                    <a:lstStyle/>
                    <a:p>
                      <a:pPr algn="r"/>
                      <a:r>
                        <a:rPr lang="en-US" dirty="0"/>
                        <a:t>Forest</a:t>
                      </a:r>
                    </a:p>
                  </a:txBody>
                  <a:tcPr>
                    <a:lnT w="12700" cap="flat" cmpd="sng" algn="ctr">
                      <a:solidFill>
                        <a:schemeClr val="tx1"/>
                      </a:solidFill>
                      <a:prstDash val="solid"/>
                      <a:round/>
                      <a:headEnd type="none" w="med" len="med"/>
                      <a:tailEnd type="none" w="med" len="med"/>
                    </a:lnT>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0.6*</a:t>
                      </a:r>
                      <a:r>
                        <a:rPr lang="en-US" dirty="0">
                          <a:effectLst/>
                        </a:rPr>
                        <a:t>52477 </a:t>
                      </a:r>
                      <a:r>
                        <a:rPr lang="en-US" dirty="0"/>
                        <a:t>= 31486.2</a:t>
                      </a:r>
                    </a:p>
                  </a:txBody>
                  <a:tcPr/>
                </a:tc>
                <a:tc>
                  <a:txBody>
                    <a:bodyPr/>
                    <a:lstStyle/>
                    <a:p>
                      <a:pPr algn="r"/>
                      <a:r>
                        <a:rPr lang="en-US" dirty="0"/>
                        <a:t>0.2*52477=10495.4</a:t>
                      </a:r>
                    </a:p>
                  </a:txBody>
                  <a:tcPr/>
                </a:tc>
                <a:tc>
                  <a:txBody>
                    <a:bodyPr/>
                    <a:lstStyle/>
                    <a:p>
                      <a:pPr algn="r"/>
                      <a:endParaRPr lang="en-US" dirty="0"/>
                    </a:p>
                  </a:txBody>
                  <a:tcPr/>
                </a:tc>
                <a:tc>
                  <a:txBody>
                    <a:bodyPr/>
                    <a:lstStyle/>
                    <a:p>
                      <a:pPr algn="r"/>
                      <a:r>
                        <a:rPr lang="en-US" dirty="0">
                          <a:effectLst/>
                        </a:rPr>
                        <a:t>52477</a:t>
                      </a:r>
                    </a:p>
                  </a:txBody>
                  <a:tcPr anchor="ctr"/>
                </a:tc>
                <a:extLst>
                  <a:ext uri="{0D108BD9-81ED-4DB2-BD59-A6C34878D82A}">
                    <a16:rowId xmlns:a16="http://schemas.microsoft.com/office/drawing/2014/main" val="2019762735"/>
                  </a:ext>
                </a:extLst>
              </a:tr>
              <a:tr h="370840">
                <a:tc>
                  <a:txBody>
                    <a:bodyPr/>
                    <a:lstStyle/>
                    <a:p>
                      <a:pPr algn="r"/>
                      <a:r>
                        <a:rPr lang="en-US" dirty="0"/>
                        <a:t>1985</a:t>
                      </a:r>
                    </a:p>
                  </a:txBody>
                  <a:tcPr/>
                </a:tc>
                <a:tc>
                  <a:txBody>
                    <a:bodyPr/>
                    <a:lstStyle/>
                    <a:p>
                      <a:pPr algn="r"/>
                      <a:r>
                        <a:rPr lang="en-US" dirty="0"/>
                        <a:t>Other</a:t>
                      </a:r>
                    </a:p>
                  </a:txBody>
                  <a:tcPr/>
                </a:tc>
                <a:tc>
                  <a:txBody>
                    <a:bodyPr/>
                    <a:lstStyle/>
                    <a:p>
                      <a:pPr algn="r"/>
                      <a:endParaRPr lang="en-US" dirty="0"/>
                    </a:p>
                  </a:txBody>
                  <a:tcPr/>
                </a:tc>
                <a:tc>
                  <a:txBody>
                    <a:bodyPr/>
                    <a:lstStyle/>
                    <a:p>
                      <a:pPr algn="r"/>
                      <a:endParaRPr lang="en-US" dirty="0"/>
                    </a:p>
                  </a:txBody>
                  <a:tcPr/>
                </a:tc>
                <a:tc>
                  <a:txBody>
                    <a:bodyPr/>
                    <a:lstStyle/>
                    <a:p>
                      <a:pPr algn="r"/>
                      <a:endParaRPr lang="en-US" dirty="0"/>
                    </a:p>
                  </a:txBody>
                  <a:tcPr/>
                </a:tc>
                <a:tc>
                  <a:txBody>
                    <a:bodyPr/>
                    <a:lstStyle/>
                    <a:p>
                      <a:pPr algn="r"/>
                      <a:r>
                        <a:rPr lang="en-US" dirty="0">
                          <a:effectLst/>
                        </a:rPr>
                        <a:t>28434</a:t>
                      </a:r>
                    </a:p>
                  </a:txBody>
                  <a:tcPr anchor="ctr"/>
                </a:tc>
                <a:extLst>
                  <a:ext uri="{0D108BD9-81ED-4DB2-BD59-A6C34878D82A}">
                    <a16:rowId xmlns:a16="http://schemas.microsoft.com/office/drawing/2014/main" val="717776308"/>
                  </a:ext>
                </a:extLst>
              </a:tr>
              <a:tr h="370840">
                <a:tc>
                  <a:txBody>
                    <a:bodyPr/>
                    <a:lstStyle/>
                    <a:p>
                      <a:pPr algn="r"/>
                      <a:r>
                        <a:rPr lang="en-US" dirty="0"/>
                        <a:t>1985</a:t>
                      </a:r>
                    </a:p>
                  </a:txBody>
                  <a:tcPr/>
                </a:tc>
                <a:tc>
                  <a:txBody>
                    <a:bodyPr/>
                    <a:lstStyle/>
                    <a:p>
                      <a:pPr algn="r"/>
                      <a:r>
                        <a:rPr lang="en-US"/>
                        <a:t>Built</a:t>
                      </a:r>
                      <a:endParaRPr lang="en-US" dirty="0"/>
                    </a:p>
                  </a:txBody>
                  <a:tcPr/>
                </a:tc>
                <a:tc>
                  <a:txBody>
                    <a:bodyPr/>
                    <a:lstStyle/>
                    <a:p>
                      <a:pPr algn="r"/>
                      <a:endParaRPr lang="en-US" dirty="0"/>
                    </a:p>
                  </a:txBody>
                  <a:tcPr/>
                </a:tc>
                <a:tc>
                  <a:txBody>
                    <a:bodyPr/>
                    <a:lstStyle/>
                    <a:p>
                      <a:pPr algn="r"/>
                      <a:endParaRPr lang="en-US" dirty="0"/>
                    </a:p>
                  </a:txBody>
                  <a:tcPr/>
                </a:tc>
                <a:tc>
                  <a:txBody>
                    <a:bodyPr/>
                    <a:lstStyle/>
                    <a:p>
                      <a:pPr algn="r"/>
                      <a:endParaRPr lang="en-US"/>
                    </a:p>
                  </a:txBody>
                  <a:tcPr/>
                </a:tc>
                <a:tc>
                  <a:txBody>
                    <a:bodyPr/>
                    <a:lstStyle/>
                    <a:p>
                      <a:pPr algn="r"/>
                      <a:r>
                        <a:rPr lang="en-US" dirty="0">
                          <a:effectLst/>
                        </a:rPr>
                        <a:t>22279</a:t>
                      </a:r>
                    </a:p>
                  </a:txBody>
                  <a:tcPr anchor="ctr"/>
                </a:tc>
                <a:extLst>
                  <a:ext uri="{0D108BD9-81ED-4DB2-BD59-A6C34878D82A}">
                    <a16:rowId xmlns:a16="http://schemas.microsoft.com/office/drawing/2014/main" val="2929931636"/>
                  </a:ext>
                </a:extLst>
              </a:tr>
              <a:tr h="370840">
                <a:tc>
                  <a:txBody>
                    <a:bodyPr/>
                    <a:lstStyle/>
                    <a:p>
                      <a:pPr algn="r"/>
                      <a:endParaRPr 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r"/>
                      <a:r>
                        <a:rPr lang="en-US" dirty="0"/>
                        <a:t>Sum</a:t>
                      </a:r>
                    </a:p>
                  </a:txBody>
                  <a:tcPr/>
                </a:tc>
                <a:tc>
                  <a:txBody>
                    <a:bodyPr/>
                    <a:lstStyle/>
                    <a:p>
                      <a:pPr algn="r"/>
                      <a:endParaRPr lang="en-US"/>
                    </a:p>
                  </a:txBody>
                  <a:tcPr/>
                </a:tc>
                <a:tc>
                  <a:txBody>
                    <a:bodyPr/>
                    <a:lstStyle/>
                    <a:p>
                      <a:pPr algn="r"/>
                      <a:endParaRPr lang="en-US"/>
                    </a:p>
                  </a:txBody>
                  <a:tcPr/>
                </a:tc>
                <a:tc>
                  <a:txBody>
                    <a:bodyPr/>
                    <a:lstStyle/>
                    <a:p>
                      <a:pPr algn="r"/>
                      <a:endParaRPr lang="en-US" dirty="0"/>
                    </a:p>
                  </a:txBody>
                  <a:tcPr/>
                </a:tc>
                <a:tc>
                  <a:txBody>
                    <a:bodyPr/>
                    <a:lstStyle/>
                    <a:p>
                      <a:pPr algn="r"/>
                      <a:r>
                        <a:rPr lang="en-US" dirty="0">
                          <a:effectLst/>
                        </a:rPr>
                        <a:t>103190</a:t>
                      </a:r>
                      <a:endParaRPr lang="en-US" dirty="0"/>
                    </a:p>
                  </a:txBody>
                  <a:tcPr/>
                </a:tc>
                <a:extLst>
                  <a:ext uri="{0D108BD9-81ED-4DB2-BD59-A6C34878D82A}">
                    <a16:rowId xmlns:a16="http://schemas.microsoft.com/office/drawing/2014/main" val="3064549562"/>
                  </a:ext>
                </a:extLst>
              </a:tr>
            </a:tbl>
          </a:graphicData>
        </a:graphic>
      </p:graphicFrame>
    </p:spTree>
    <p:extLst>
      <p:ext uri="{BB962C8B-B14F-4D97-AF65-F5344CB8AC3E}">
        <p14:creationId xmlns:p14="http://schemas.microsoft.com/office/powerpoint/2010/main" val="760438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Assignment 7</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7</a:t>
            </a:fld>
            <a:endParaRPr lang="en-US"/>
          </a:p>
        </p:txBody>
      </p:sp>
    </p:spTree>
    <p:extLst>
      <p:ext uri="{BB962C8B-B14F-4D97-AF65-F5344CB8AC3E}">
        <p14:creationId xmlns:p14="http://schemas.microsoft.com/office/powerpoint/2010/main" val="4122906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2" name="Title 1"/>
          <p:cNvSpPr>
            <a:spLocks noGrp="1"/>
          </p:cNvSpPr>
          <p:nvPr>
            <p:ph type="title"/>
          </p:nvPr>
        </p:nvSpPr>
        <p:spPr>
          <a:xfrm>
            <a:off x="838200" y="365126"/>
            <a:ext cx="10515600" cy="379513"/>
          </a:xfrm>
        </p:spPr>
        <p:txBody>
          <a:bodyPr>
            <a:normAutofit fontScale="90000"/>
          </a:bodyPr>
          <a:lstStyle/>
          <a:p>
            <a:r>
              <a:rPr lang="en-US" dirty="0"/>
              <a:t>Group all, Variable is Distance to 1971 Built. </a:t>
            </a:r>
            <a:br>
              <a:rPr lang="en-US" dirty="0"/>
            </a:br>
            <a:r>
              <a:rPr lang="en-US" dirty="0"/>
              <a:t>First run has Role as Static.</a:t>
            </a:r>
          </a:p>
        </p:txBody>
      </p:sp>
      <p:sp>
        <p:nvSpPr>
          <p:cNvPr id="4" name="Slide Number Placeholder 3"/>
          <p:cNvSpPr>
            <a:spLocks noGrp="1"/>
          </p:cNvSpPr>
          <p:nvPr>
            <p:ph type="sldNum" sz="quarter" idx="12"/>
          </p:nvPr>
        </p:nvSpPr>
        <p:spPr/>
        <p:txBody>
          <a:bodyPr/>
          <a:lstStyle/>
          <a:p>
            <a:fld id="{D47C6A6E-F6BB-4697-B856-8A66036D8304}" type="slidenum">
              <a:rPr lang="en-US" smtClean="0"/>
              <a:t>8</a:t>
            </a:fld>
            <a:endParaRPr lang="en-US"/>
          </a:p>
        </p:txBody>
      </p:sp>
    </p:spTree>
    <p:extLst>
      <p:ext uri="{BB962C8B-B14F-4D97-AF65-F5344CB8AC3E}">
        <p14:creationId xmlns:p14="http://schemas.microsoft.com/office/powerpoint/2010/main" val="4092740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2" name="Title 1"/>
          <p:cNvSpPr>
            <a:spLocks noGrp="1"/>
          </p:cNvSpPr>
          <p:nvPr>
            <p:ph type="title"/>
          </p:nvPr>
        </p:nvSpPr>
        <p:spPr>
          <a:xfrm>
            <a:off x="838200" y="365127"/>
            <a:ext cx="11353800" cy="365124"/>
          </a:xfrm>
        </p:spPr>
        <p:txBody>
          <a:bodyPr>
            <a:normAutofit fontScale="90000"/>
          </a:bodyPr>
          <a:lstStyle/>
          <a:p>
            <a:r>
              <a:rPr lang="en-US" dirty="0"/>
              <a:t>Group all, Variable is Distance to 1971 Built, </a:t>
            </a:r>
            <a:br>
              <a:rPr lang="en-US" dirty="0"/>
            </a:br>
            <a:r>
              <a:rPr lang="en-US" dirty="0"/>
              <a:t>Second Run has Role as Dynamic, Basis is Land Cover</a:t>
            </a:r>
          </a:p>
        </p:txBody>
      </p:sp>
      <p:sp>
        <p:nvSpPr>
          <p:cNvPr id="4" name="Slide Number Placeholder 3"/>
          <p:cNvSpPr>
            <a:spLocks noGrp="1"/>
          </p:cNvSpPr>
          <p:nvPr>
            <p:ph type="sldNum" sz="quarter" idx="12"/>
          </p:nvPr>
        </p:nvSpPr>
        <p:spPr/>
        <p:txBody>
          <a:bodyPr/>
          <a:lstStyle/>
          <a:p>
            <a:fld id="{D47C6A6E-F6BB-4697-B856-8A66036D8304}" type="slidenum">
              <a:rPr lang="en-US" smtClean="0"/>
              <a:t>9</a:t>
            </a:fld>
            <a:endParaRPr lang="en-US"/>
          </a:p>
        </p:txBody>
      </p:sp>
    </p:spTree>
    <p:extLst>
      <p:ext uri="{BB962C8B-B14F-4D97-AF65-F5344CB8AC3E}">
        <p14:creationId xmlns:p14="http://schemas.microsoft.com/office/powerpoint/2010/main" val="9978926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4018</TotalTime>
  <Words>2190</Words>
  <Application>Microsoft Office PowerPoint</Application>
  <PresentationFormat>Widescreen</PresentationFormat>
  <Paragraphs>205</Paragraphs>
  <Slides>35</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35</vt:i4>
      </vt:variant>
    </vt:vector>
  </HeadingPairs>
  <TitlesOfParts>
    <vt:vector size="41" baseType="lpstr">
      <vt:lpstr>Arial</vt:lpstr>
      <vt:lpstr>Calibri</vt:lpstr>
      <vt:lpstr>Calibri Light</vt:lpstr>
      <vt:lpstr>Palatino Linotype</vt:lpstr>
      <vt:lpstr>Office Theme</vt:lpstr>
      <vt:lpstr>Simple Light</vt:lpstr>
      <vt:lpstr>Agenda for GEOG260/360 GIS &amp; Land Change Models</vt:lpstr>
      <vt:lpstr>Assignment 7</vt:lpstr>
      <vt:lpstr>PowerPoint Presentation</vt:lpstr>
      <vt:lpstr>Assignment 7</vt:lpstr>
      <vt:lpstr>Assignment 7</vt:lpstr>
      <vt:lpstr>Assignment 7</vt:lpstr>
      <vt:lpstr>Assignment 7</vt:lpstr>
      <vt:lpstr>Group all, Variable is Distance to 1971 Built.  First run has Role as Static.</vt:lpstr>
      <vt:lpstr>Group all, Variable is Distance to 1971 Built,  Second Run has Role as Dynamic, Basis is Land Cover</vt:lpstr>
      <vt:lpstr>Basis is Land Cover built for second run</vt:lpstr>
      <vt:lpstr>Basis is Land Cover built for second run</vt:lpstr>
      <vt:lpstr>Basis Layer type: Land cover for second run</vt:lpstr>
      <vt:lpstr>Logistic Regression without Sampling</vt:lpstr>
      <vt:lpstr>Put elevation in Planning Tab to give incentive to allocate change on high elevations</vt:lpstr>
      <vt:lpstr>Make an incentive to build on higher elevations</vt:lpstr>
      <vt:lpstr>Assignment 7 using Logistic Regression Soft</vt:lpstr>
      <vt:lpstr>Simulate to 2085 with and edited Markov matrix</vt:lpstr>
      <vt:lpstr>Assignment 7 gives output for two 50-year stages</vt:lpstr>
      <vt:lpstr>Assignment 7 using Logistic Regression 1985-2035</vt:lpstr>
      <vt:lpstr>Assignment 7 using Logistic Regression 2035-2085</vt:lpstr>
      <vt:lpstr>Is the Markov computation verified when using Logistic Regression with static variable?</vt:lpstr>
      <vt:lpstr>Assignment 7 gives output for two 50-year stages</vt:lpstr>
      <vt:lpstr>Is the Markov computation verified when using distance as a dynamic variable? Why is there a difference in output between using the distance variable as static variable versus dynamic?  How can we unravel the riddle?</vt:lpstr>
      <vt:lpstr>Compare the transition potential maps for the transitions from Forest to Other and from Forest to Built. If the transition potential maps for these two transitions are identical, then how does LCM decide whether a particular Forest pixel transitions to Other or Built?</vt:lpstr>
      <vt:lpstr>Flow versus Markov Extrapolation</vt:lpstr>
      <vt:lpstr>Flow versus Markov Extrapolation</vt:lpstr>
      <vt:lpstr>Flow versus Markov Extrapolation</vt:lpstr>
      <vt:lpstr>Flow versus Markov Extrapolation</vt:lpstr>
      <vt:lpstr>Top of dark blue shows change from time 0.</vt:lpstr>
      <vt:lpstr>Both matrices are slower than the real suburban change</vt:lpstr>
      <vt:lpstr>Both matrices are faster than the real wetland change</vt:lpstr>
      <vt:lpstr>Plum Island Ecosystems Towns extrapolated to 2007</vt:lpstr>
      <vt:lpstr>Plum Island Ecosystems Wetland extrapolated to 2235</vt:lpstr>
      <vt:lpstr>Flow versus Markov Extrapolation</vt:lpstr>
      <vt:lpstr>Ask yourself these four questions to decide whether a model is appropriate.</vt:lpstr>
    </vt:vector>
  </TitlesOfParts>
  <Company>Clark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GEOG260 and GEOG360 GIS &amp; Land Change Models</dc:title>
  <dc:creator>Robert Pontius</dc:creator>
  <cp:lastModifiedBy>Robert Pontius</cp:lastModifiedBy>
  <cp:revision>576</cp:revision>
  <dcterms:created xsi:type="dcterms:W3CDTF">2019-08-14T08:35:27Z</dcterms:created>
  <dcterms:modified xsi:type="dcterms:W3CDTF">2023-10-19T01:42:40Z</dcterms:modified>
</cp:coreProperties>
</file>